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3" r:id="rId2"/>
    <p:sldId id="321" r:id="rId3"/>
    <p:sldId id="346" r:id="rId4"/>
    <p:sldId id="322" r:id="rId5"/>
    <p:sldId id="323" r:id="rId6"/>
    <p:sldId id="332" r:id="rId7"/>
    <p:sldId id="333" r:id="rId8"/>
    <p:sldId id="341" r:id="rId9"/>
    <p:sldId id="342" r:id="rId10"/>
    <p:sldId id="343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54" r:id="rId27"/>
    <p:sldId id="363" r:id="rId28"/>
    <p:sldId id="364" r:id="rId2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6" autoAdjust="0"/>
    <p:restoredTop sz="93590" autoAdjust="0"/>
  </p:normalViewPr>
  <p:slideViewPr>
    <p:cSldViewPr>
      <p:cViewPr varScale="1">
        <p:scale>
          <a:sx n="71" d="100"/>
          <a:sy n="71" d="100"/>
        </p:scale>
        <p:origin x="8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B68D1BC-E885-4BA7-85D2-BAD9E4870A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0B0947E-EC16-4B04-8608-63A8BB803C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FA2A9C7-343A-48A7-BA4E-94F9A8451B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6ECF0FD2-0EEB-4131-8554-D8F6F58AEC0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06D53554-CDB9-4B69-A576-0995EEF892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EC077BAB-1DAA-493F-9EAF-0CD59B7832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241E6F9-959B-4CCF-B836-49DA143E22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6B136C-10A7-4A4E-B417-2CCDBB70A6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B50948-A8FA-4CEC-8806-A1546E5D8C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ADABD1-C300-4534-BC21-67D5E6D61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CB3ED-450D-4D2B-AA88-D2C95CFFE1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914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211E99-41D0-4C78-B480-C34B2FD1C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A3A8FE-1097-40EE-B3BD-537D04080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16CCEE-C5A7-43F8-93DE-6E1F15B638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B449E-68CB-4FE3-B037-413F9AC362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880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FA5E09-6EDE-4A03-88AD-938F9888C3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8E30D6-AA81-44E1-BB5E-4378A28FE2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7EE628-DC9E-4442-97F6-D472F91001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E33F8-C13A-4188-9DDD-370ECD9465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45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CEE42B-F4A4-4EA5-B38A-5C371DCF54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BB5C9F-2C3E-402F-A65D-67386EA3A5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B3B3CD-30A1-44BD-B251-815AE7FE39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DE4B4-B998-4ADF-995C-1108FFCEFF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229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90A09D-5253-4083-8C81-9EFE77166E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C0EF57-572B-4E59-B726-1CC917A9F4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43F18D-D122-4B62-AF9A-B2B3B52D8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1F4F0-45F9-4590-ABA7-A045D8224E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687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9DC10A-25E8-42C1-ADCF-87BFDE7D5E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73B3B0-7682-40D7-AB52-5D4D2549A4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28F8E5-5439-42BE-948E-F08F374E73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AA93D-D751-4642-A7CA-D37D948EF3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072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22DF04-9EAA-4A21-B3F9-8B27CA0D7B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5F40D6B-F19B-476D-9687-FCE77E248D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AE1F99-FD95-4526-8BBC-737CAC6FFA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75E11-82E6-4A72-96FE-C3829ED3955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9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1610FA0-B591-4E39-92C3-B4922CA2D5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FA9B0A-1091-440E-849C-3B639980C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B39CF8-3FFA-41B3-A894-FCA03B15B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8D9D3-A5E4-455B-A82E-C505950BC1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776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5191B0-CD06-4BBC-AEBA-6D8EF6342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F37EABA-97B6-4847-8ED4-B913CA6ADD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020D70D-935D-485B-AEB3-22E1BB759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B2F9C-4F77-40CB-8EFC-084D7C189F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687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3BC936-3BDE-4488-8E65-85D46E10D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E6014E-72CF-4BAB-8247-374968C582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E03016-3434-49A5-83D7-7790B4BA5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8C903-57D7-47E3-A448-21CA8DDD42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8277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A72DD5-B2C4-45AB-8DFA-7CBDE0CA78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1C0D61-E7B6-4DAF-8F37-BCBDD51F2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D3590B-9BBD-4914-858C-0D9380BFE7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875E0-7CAD-4A5A-BE77-FA0AFC4DF9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049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FB8C2E-9D50-42F4-B3B4-0BD1F09AC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926D28E-1BA5-4685-A8AE-19C3D12CA6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95FB201-36E5-45C3-AA27-9D0CBF2C43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62D2409-C574-475B-A1C6-2C2087E495A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374BCA6-A6F7-4771-AA83-C6FB154E67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7869065-9F91-4192-AA94-E2DD022A78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>
            <a:extLst>
              <a:ext uri="{FF2B5EF4-FFF2-40B4-BE49-F238E27FC236}">
                <a16:creationId xmlns:a16="http://schemas.microsoft.com/office/drawing/2014/main" id="{22EA441F-A634-4953-B14E-DFFC1B3301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656090"/>
              </p:ext>
            </p:extLst>
          </p:nvPr>
        </p:nvGraphicFramePr>
        <p:xfrm>
          <a:off x="323528" y="412750"/>
          <a:ext cx="8369300" cy="603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Document" r:id="rId3" imgW="10027657" imgH="7198578" progId="Word.Document.8">
                  <p:embed/>
                </p:oleObj>
              </mc:Choice>
              <mc:Fallback>
                <p:oleObj name="Document" r:id="rId3" imgW="10027657" imgH="719857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12750"/>
                        <a:ext cx="8369300" cy="603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4E71543-09F1-4533-95F2-D7A90487A920}"/>
              </a:ext>
            </a:extLst>
          </p:cNvPr>
          <p:cNvSpPr/>
          <p:nvPr/>
        </p:nvSpPr>
        <p:spPr>
          <a:xfrm>
            <a:off x="278523" y="1484784"/>
            <a:ext cx="8586954" cy="3366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Профилактические меры включают также работу с партнерами, конкурентами, правоохранительными органами: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оценка конкурентоспособности банковских товаров и услуг;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проведение мероприятий по противодействию недобросовестной конкуренции;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проведение переговоров с клиентами по просроченным платежам с целью сокращения уровня задолженности;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взаимодействие с правоохранительными органами по вопросам противоправных посягательств на собственность, персонал и имидж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90989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5B159A0-DD70-47D3-A041-FDFAA74971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37934"/>
            <a:ext cx="9144000" cy="3382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84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9B8D8C1-45AD-43AF-9EE7-EC2A45F464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648" y="0"/>
            <a:ext cx="56667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041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4DA2F5-6B7B-488E-8E9E-4D478F672D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40" y="1273187"/>
            <a:ext cx="7074919" cy="4311626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3D8201E-C861-4E5A-AE7E-D8E9538EB5A6}"/>
              </a:ext>
            </a:extLst>
          </p:cNvPr>
          <p:cNvSpPr/>
          <p:nvPr/>
        </p:nvSpPr>
        <p:spPr>
          <a:xfrm>
            <a:off x="2231739" y="6093296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Система банковских рисков</a:t>
            </a:r>
          </a:p>
        </p:txBody>
      </p:sp>
    </p:spTree>
    <p:extLst>
      <p:ext uri="{BB962C8B-B14F-4D97-AF65-F5344CB8AC3E}">
        <p14:creationId xmlns:p14="http://schemas.microsoft.com/office/powerpoint/2010/main" val="2747824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5508CBC-C691-47F6-A90A-D8F1B2570182}"/>
              </a:ext>
            </a:extLst>
          </p:cNvPr>
          <p:cNvSpPr/>
          <p:nvPr/>
        </p:nvSpPr>
        <p:spPr>
          <a:xfrm>
            <a:off x="377788" y="908720"/>
            <a:ext cx="8388424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Индикаторы финансовой стабильности коммерческого банка: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pc="100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1.1. Показатели достаточности капитала: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показатель оценки качества капитала (</a:t>
            </a:r>
            <a:r>
              <a:rPr lang="ru-RU" i="1" spc="1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100" baseline="-250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показатель оценки качества активов (</a:t>
            </a:r>
            <a:r>
              <a:rPr lang="ru-RU" i="1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100" baseline="-250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показатель структуры расходов (</a:t>
            </a:r>
            <a:r>
              <a:rPr lang="ru-RU" i="1" spc="1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100" baseline="-250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γ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pc="100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1.2. Показатели структуры доходов: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показатель рентабельности активов (</a:t>
            </a:r>
            <a:r>
              <a:rPr lang="ru-RU" i="1" spc="1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pc="100" baseline="-250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ai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показатель рентабельности капитала (</a:t>
            </a:r>
            <a:r>
              <a:rPr lang="ru-RU" i="1" spc="1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pc="100" baseline="-250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показатель структуры доходов (</a:t>
            </a:r>
            <a:r>
              <a:rPr lang="ru-RU" i="1" spc="1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100" baseline="-250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18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96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51A3F51-774A-4A47-A63B-F3AD557F2AD7}"/>
              </a:ext>
            </a:extLst>
          </p:cNvPr>
          <p:cNvSpPr/>
          <p:nvPr/>
        </p:nvSpPr>
        <p:spPr>
          <a:xfrm>
            <a:off x="467544" y="980728"/>
            <a:ext cx="8208912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Индикаторы оптимальности: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индикатор привлечения средств: на один рубль капитала должно приходиться не менее 2 рублей и не более 7 рублей привлеченных средств;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индикатор структуры капитала: доля уставного капитала и нераспределенной прибыли должна составлять не менее 50% в структуре капитала;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индикатор ресурсов: доля срочных ресурсов должна быть не менее 50% от общей суммы ресурсов;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значение резервов на возможные потери по ссудам (РВПС) должно быть не более 1,5-3% от объема рисковых активов.</a:t>
            </a:r>
            <a:endParaRPr lang="ru-RU" sz="18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65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02B22D9-228F-48CB-A577-3E2E0A79959B}"/>
              </a:ext>
            </a:extLst>
          </p:cNvPr>
          <p:cNvSpPr/>
          <p:nvPr/>
        </p:nvSpPr>
        <p:spPr>
          <a:xfrm>
            <a:off x="287524" y="764704"/>
            <a:ext cx="8568952" cy="5028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Финансовая стабильность признается: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«хорошей или выше среднего» при условии, что индикатор финансовой стабильности будет меньше или равен 1,5 при выполнении условий индикаторов оптимальности;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«средней или ниже среднего» при условии, что индикатор финансовой стабильности будет от 1,6-2 при выполнении условий индикаторов оптимальности;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«плохая» при условии, что индикатор финансовой стабильности будет свыше 2;</a:t>
            </a:r>
            <a:endParaRPr lang="ru-RU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финансовую стабильность невозможно классифицировать выше «средней» при условии, что не выполняется хотя бы один индикатор оптимальности в течение двух отчетных периодов. </a:t>
            </a:r>
            <a:endParaRPr lang="ru-RU" sz="18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52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BDDFC-617B-478D-9579-661105B31C36}"/>
              </a:ext>
            </a:extLst>
          </p:cNvPr>
          <p:cNvSpPr/>
          <p:nvPr/>
        </p:nvSpPr>
        <p:spPr>
          <a:xfrm>
            <a:off x="287524" y="116632"/>
            <a:ext cx="8568952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Анализ кредитного портфеля: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коэффициент кредитования (</a:t>
            </a:r>
            <a:r>
              <a:rPr lang="ru-RU" i="1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100" baseline="-250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): до 30 дней; от 31 до 90 дней; от 91 до 180 дней; от 181 до 365 дней, свыше 365 дней, до востребования – позволяет оценить размещение активов по сроку;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коэффициент просроченных ссуд (</a:t>
            </a:r>
            <a:r>
              <a:rPr lang="ru-RU" i="1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100" baseline="-250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): общий, физических лиц, юридических лиц – постоянный контроль данного коэффициента позволит вовремя сконцентрировать внимание службы экономической безопасности и кредитного отдела на проблемных заемщиках;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коэффициент структуры кредитования по срокам кредитования (</a:t>
            </a:r>
            <a:r>
              <a:rPr lang="ru-RU" spc="1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Кдск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pc="1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Ксрск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pc="1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Ккск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– дает возможность отследить возвратность отдельных видов кредитов по срокам, необходим при планировании и разработке оптимальной кредитной политики;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коэффициенты структуры кредитов по сферам экономики (</a:t>
            </a:r>
            <a:r>
              <a:rPr lang="ru-RU" spc="1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Крск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pc="100" dirty="0" err="1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Кфск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– необходим при планировании и разработке оптимальной кредитной политики</a:t>
            </a:r>
          </a:p>
        </p:txBody>
      </p:sp>
    </p:spTree>
    <p:extLst>
      <p:ext uri="{BB962C8B-B14F-4D97-AF65-F5344CB8AC3E}">
        <p14:creationId xmlns:p14="http://schemas.microsoft.com/office/powerpoint/2010/main" val="99435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9BDDFC-617B-478D-9579-661105B31C36}"/>
              </a:ext>
            </a:extLst>
          </p:cNvPr>
          <p:cNvSpPr/>
          <p:nvPr/>
        </p:nvSpPr>
        <p:spPr>
          <a:xfrm>
            <a:off x="287524" y="116632"/>
            <a:ext cx="8568952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Уровень кредитного портфеля банка определяется при выполнении следующих условий: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«высокий» - при условии, что будет соблюдаться положительная динамика коэффициентов кредитования, структуры кредитования по срокам;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«средний» - при условии, что будет незначительное плановое снижение диверсификации кредитного портфеля, связанное с этим снижение коэффициентов: кредитования, структуры кредитования по срокам, структуры кредитов по сферам экономики, а коэффициент просроченных ссуд, будет от 6% до 9%;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«низкий» - при условии, что будет значительное снижение диверсификации кредитного портфеля, влекущее за собой снижение коэффициентов: кредитования, структуры кредитования по срокам, структуры кредитов по сферам экономики, если при этом коэффициент просроченных ссуд будет свыше 10%.</a:t>
            </a:r>
          </a:p>
        </p:txBody>
      </p:sp>
    </p:spTree>
    <p:extLst>
      <p:ext uri="{BB962C8B-B14F-4D97-AF65-F5344CB8AC3E}">
        <p14:creationId xmlns:p14="http://schemas.microsoft.com/office/powerpoint/2010/main" val="165680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190B26-AB26-444E-B76E-C41B2B11A145}"/>
              </a:ext>
            </a:extLst>
          </p:cNvPr>
          <p:cNvSpPr/>
          <p:nvPr/>
        </p:nvSpPr>
        <p:spPr>
          <a:xfrm>
            <a:off x="314654" y="1340768"/>
            <a:ext cx="8514692" cy="2535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На оценку уровня экономической безопасности коммерческого банка влияют два критерия: 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- финансовая стабильность коммерческого банка, которая определяется на основе индикатора финансовой стабильности и индикаторов оптимальности;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- уровень качества кредитного портфеля коммерческого банка.</a:t>
            </a:r>
          </a:p>
        </p:txBody>
      </p:sp>
    </p:spTree>
    <p:extLst>
      <p:ext uri="{BB962C8B-B14F-4D97-AF65-F5344CB8AC3E}">
        <p14:creationId xmlns:p14="http://schemas.microsoft.com/office/powerpoint/2010/main" val="77969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6">
            <a:extLst>
              <a:ext uri="{FF2B5EF4-FFF2-40B4-BE49-F238E27FC236}">
                <a16:creationId xmlns:a16="http://schemas.microsoft.com/office/drawing/2014/main" id="{E3D52B82-DBA8-48FE-A611-ED7AE4F31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1" name="Group 1">
            <a:extLst>
              <a:ext uri="{FF2B5EF4-FFF2-40B4-BE49-F238E27FC236}">
                <a16:creationId xmlns:a16="http://schemas.microsoft.com/office/drawing/2014/main" id="{C80CFFFD-D659-40C6-8C62-C8FD16E70EEE}"/>
              </a:ext>
            </a:extLst>
          </p:cNvPr>
          <p:cNvGrpSpPr>
            <a:grpSpLocks/>
          </p:cNvGrpSpPr>
          <p:nvPr/>
        </p:nvGrpSpPr>
        <p:grpSpPr bwMode="auto">
          <a:xfrm>
            <a:off x="1043608" y="224647"/>
            <a:ext cx="7056784" cy="6408705"/>
            <a:chOff x="1830" y="1250"/>
            <a:chExt cx="8861" cy="11710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1E996BFE-9594-459B-8915-C9BC6E0A8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0" y="1250"/>
              <a:ext cx="8861" cy="1392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1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Принципы экономической безопасности </a:t>
              </a:r>
              <a:br>
                <a:rPr kumimoji="0" lang="ru-RU" altLang="ru-RU" sz="2200" b="1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ru-RU" altLang="ru-RU" sz="2200" b="1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коммерческого банка</a:t>
              </a:r>
              <a:endPara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AutoShape 3">
              <a:extLst>
                <a:ext uri="{FF2B5EF4-FFF2-40B4-BE49-F238E27FC236}">
                  <a16:creationId xmlns:a16="http://schemas.microsoft.com/office/drawing/2014/main" id="{AF8FBFC4-9504-4998-BC56-5AD3C54BD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2921"/>
              <a:ext cx="8148" cy="13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Законности и нормативно-правового обеспечения</a:t>
              </a:r>
              <a:endPara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AutoShape 3">
              <a:extLst>
                <a:ext uri="{FF2B5EF4-FFF2-40B4-BE49-F238E27FC236}">
                  <a16:creationId xmlns:a16="http://schemas.microsoft.com/office/drawing/2014/main" id="{5E485DBD-0EB6-40A5-BC88-9C932E6CA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4650"/>
              <a:ext cx="8148" cy="13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Системной защищенности банка от рисков и угроз</a:t>
              </a:r>
              <a:endParaRPr kumimoji="0" lang="ru-RU" altLang="ru-RU" sz="2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3BC7AB0A-C489-44BB-9394-1D9CAC5AD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6402"/>
              <a:ext cx="8148" cy="13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Сбалансированности интересов персонала, руководства и собственников</a:t>
              </a:r>
              <a:endPara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AutoShape 3">
              <a:extLst>
                <a:ext uri="{FF2B5EF4-FFF2-40B4-BE49-F238E27FC236}">
                  <a16:creationId xmlns:a16="http://schemas.microsoft.com/office/drawing/2014/main" id="{309CAF50-89DA-43CF-96F3-5135A9D84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8080"/>
              <a:ext cx="8148" cy="13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Раннего предупреждения и реагирования на риски и угрозы</a:t>
              </a:r>
              <a:endPara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AutoShape 3">
              <a:extLst>
                <a:ext uri="{FF2B5EF4-FFF2-40B4-BE49-F238E27FC236}">
                  <a16:creationId xmlns:a16="http://schemas.microsoft.com/office/drawing/2014/main" id="{9D1A344B-FB74-4F9A-9C2E-17009AA61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9809"/>
              <a:ext cx="8148" cy="13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0" i="0" u="none" strike="noStrike" cap="none" normalizeH="0" baseline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Согласованности общих планов развития банка с задачами экономической безопасности</a:t>
              </a:r>
              <a:endParaRPr kumimoji="0" lang="ru-RU" altLang="ru-RU" sz="2200" b="0" i="0" u="none" strike="noStrike" cap="none" normalizeH="0" baseline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utoShape 3">
              <a:extLst>
                <a:ext uri="{FF2B5EF4-FFF2-40B4-BE49-F238E27FC236}">
                  <a16:creationId xmlns:a16="http://schemas.microsoft.com/office/drawing/2014/main" id="{104EA1F4-842A-4E46-8DD5-F4FD0E7CE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3" y="11561"/>
              <a:ext cx="8148" cy="139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2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Превентивности мер предупреждения рисков и угроз экономической безопасности</a:t>
              </a:r>
              <a:endParaRPr kumimoji="0" lang="ru-RU" altLang="ru-RU" sz="22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utoShape 8">
              <a:extLst>
                <a:ext uri="{FF2B5EF4-FFF2-40B4-BE49-F238E27FC236}">
                  <a16:creationId xmlns:a16="http://schemas.microsoft.com/office/drawing/2014/main" id="{DC047B8E-9A2B-49E7-BAB6-25DC860547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6" y="2642"/>
              <a:ext cx="0" cy="957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2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utoShape 7">
              <a:extLst>
                <a:ext uri="{FF2B5EF4-FFF2-40B4-BE49-F238E27FC236}">
                  <a16:creationId xmlns:a16="http://schemas.microsoft.com/office/drawing/2014/main" id="{C94F4563-9B38-4F8F-9D8E-43C4C8F939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6" y="3631"/>
              <a:ext cx="587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2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AutoShape 6">
              <a:extLst>
                <a:ext uri="{FF2B5EF4-FFF2-40B4-BE49-F238E27FC236}">
                  <a16:creationId xmlns:a16="http://schemas.microsoft.com/office/drawing/2014/main" id="{F585E56D-0DD2-4958-BC97-BF1D8688C5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6" y="5358"/>
              <a:ext cx="587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2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AutoShape 5">
              <a:extLst>
                <a:ext uri="{FF2B5EF4-FFF2-40B4-BE49-F238E27FC236}">
                  <a16:creationId xmlns:a16="http://schemas.microsoft.com/office/drawing/2014/main" id="{F8BBC18A-6402-4CAA-B620-B1A61DAA34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6" y="7069"/>
              <a:ext cx="587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2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AutoShape 4">
              <a:extLst>
                <a:ext uri="{FF2B5EF4-FFF2-40B4-BE49-F238E27FC236}">
                  <a16:creationId xmlns:a16="http://schemas.microsoft.com/office/drawing/2014/main" id="{5BBBC95D-0C23-4145-BC70-4E15ACECEC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6" y="8762"/>
              <a:ext cx="587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2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AutoShape 3">
              <a:extLst>
                <a:ext uri="{FF2B5EF4-FFF2-40B4-BE49-F238E27FC236}">
                  <a16:creationId xmlns:a16="http://schemas.microsoft.com/office/drawing/2014/main" id="{F871D2C7-737A-4192-9436-9C903E6BC0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6" y="10510"/>
              <a:ext cx="587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2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AutoShape 2">
              <a:extLst>
                <a:ext uri="{FF2B5EF4-FFF2-40B4-BE49-F238E27FC236}">
                  <a16:creationId xmlns:a16="http://schemas.microsoft.com/office/drawing/2014/main" id="{D073F1EA-3650-402D-8E17-F0EB8DD45E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6" y="12213"/>
              <a:ext cx="587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2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43931BC-2BDC-449F-810A-6EB83C58AC9B}"/>
              </a:ext>
            </a:extLst>
          </p:cNvPr>
          <p:cNvSpPr/>
          <p:nvPr/>
        </p:nvSpPr>
        <p:spPr>
          <a:xfrm>
            <a:off x="467544" y="548680"/>
            <a:ext cx="8208912" cy="1289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Резерв на возможные потери по ссудам (РВПС)</a:t>
            </a: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 – специальный резерв, необходимость которого обусловлена кредитными рисками в деятельности банка.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A2A4708-CA77-4122-A7BC-FE91914200D3}"/>
              </a:ext>
            </a:extLst>
          </p:cNvPr>
          <p:cNvSpPr/>
          <p:nvPr/>
        </p:nvSpPr>
        <p:spPr>
          <a:xfrm>
            <a:off x="467544" y="2564904"/>
            <a:ext cx="8208912" cy="3366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Формирование резерва производится: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- по каждой ссуде в том случае, если ссуда имеет индивидуальные признаки обесценения (как правило, это кредиты, выданные не на условиях действующих в банке программ кредитования, то есть имеющие отличительные особенности в сумме, сроке, ставке, обеспечении по сравнению с остальными кредитами);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- по портфелю однородных ссуд (ПОС), то есть по группе ссуд, незначительных по сумме и имеющих общие признаки.</a:t>
            </a:r>
          </a:p>
        </p:txBody>
      </p:sp>
    </p:spTree>
    <p:extLst>
      <p:ext uri="{BB962C8B-B14F-4D97-AF65-F5344CB8AC3E}">
        <p14:creationId xmlns:p14="http://schemas.microsoft.com/office/powerpoint/2010/main" val="1928177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F22F010-F60A-4923-B4AB-238970351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952521"/>
              </p:ext>
            </p:extLst>
          </p:nvPr>
        </p:nvGraphicFramePr>
        <p:xfrm>
          <a:off x="611560" y="1396518"/>
          <a:ext cx="7920880" cy="4480754"/>
        </p:xfrm>
        <a:graphic>
          <a:graphicData uri="http://schemas.openxmlformats.org/drawingml/2006/table">
            <a:tbl>
              <a:tblPr firstRow="1" firstCol="1" bandRow="1"/>
              <a:tblGrid>
                <a:gridCol w="2161471">
                  <a:extLst>
                    <a:ext uri="{9D8B030D-6E8A-4147-A177-3AD203B41FA5}">
                      <a16:colId xmlns:a16="http://schemas.microsoft.com/office/drawing/2014/main" val="1470946277"/>
                    </a:ext>
                  </a:extLst>
                </a:gridCol>
                <a:gridCol w="1792196">
                  <a:extLst>
                    <a:ext uri="{9D8B030D-6E8A-4147-A177-3AD203B41FA5}">
                      <a16:colId xmlns:a16="http://schemas.microsoft.com/office/drawing/2014/main" val="3392090308"/>
                    </a:ext>
                  </a:extLst>
                </a:gridCol>
                <a:gridCol w="1791295">
                  <a:extLst>
                    <a:ext uri="{9D8B030D-6E8A-4147-A177-3AD203B41FA5}">
                      <a16:colId xmlns:a16="http://schemas.microsoft.com/office/drawing/2014/main" val="758279866"/>
                    </a:ext>
                  </a:extLst>
                </a:gridCol>
                <a:gridCol w="2175918">
                  <a:extLst>
                    <a:ext uri="{9D8B030D-6E8A-4147-A177-3AD203B41FA5}">
                      <a16:colId xmlns:a16="http://schemas.microsoft.com/office/drawing/2014/main" val="832679947"/>
                    </a:ext>
                  </a:extLst>
                </a:gridCol>
              </a:tblGrid>
              <a:tr h="1499018"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</a:t>
                      </a:r>
                    </a:p>
                    <a:p>
                      <a:pPr algn="r"/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долга</a:t>
                      </a:r>
                    </a:p>
                    <a:p>
                      <a:endParaRPr lang="ru-RU" sz="18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Финансовое </a:t>
                      </a:r>
                    </a:p>
                    <a:p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положение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Хорошее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0320" algn="ctr"/>
                      <a:r>
                        <a:rPr lang="ru-RU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Неудовлетвори-тельное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99908"/>
                  </a:ext>
                </a:extLst>
              </a:tr>
              <a:tr h="993912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Хорошее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Стандартные </a:t>
                      </a:r>
                      <a:b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(I категория качества)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Нестандартные </a:t>
                      </a:r>
                      <a:b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(I</a:t>
                      </a:r>
                      <a:r>
                        <a:rPr lang="en-US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 категория качества)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Сомнительные</a:t>
                      </a:r>
                      <a:endParaRPr lang="ru-RU" sz="18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(III категория качества)</a:t>
                      </a:r>
                      <a:endParaRPr lang="ru-RU" sz="18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282105"/>
                  </a:ext>
                </a:extLst>
              </a:tr>
              <a:tr h="993912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Нестандартные </a:t>
                      </a:r>
                      <a:b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(I</a:t>
                      </a:r>
                      <a:r>
                        <a:rPr lang="en-US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  <a:r>
                        <a:rPr lang="ru-RU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 категория качества)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Сомнительные</a:t>
                      </a:r>
                      <a:endParaRPr lang="ru-RU" sz="18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(III категория качества)</a:t>
                      </a:r>
                      <a:endParaRPr lang="ru-RU" sz="18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Проблемные</a:t>
                      </a:r>
                      <a:endParaRPr lang="ru-RU" sz="18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(IV категория качества)</a:t>
                      </a:r>
                      <a:endParaRPr lang="ru-RU" sz="18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892099"/>
                  </a:ext>
                </a:extLst>
              </a:tr>
              <a:tr h="993912"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Плохое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Сомнительные</a:t>
                      </a:r>
                      <a:endParaRPr lang="ru-RU" sz="18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(III категория качества)</a:t>
                      </a:r>
                      <a:endParaRPr lang="ru-RU" sz="18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Проблемные</a:t>
                      </a:r>
                      <a:endParaRPr lang="ru-RU" sz="18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(IV категория качества)</a:t>
                      </a:r>
                      <a:endParaRPr lang="ru-RU" sz="180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Безнадежные</a:t>
                      </a:r>
                      <a:endParaRPr lang="ru-RU" sz="18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(V </a:t>
                      </a:r>
                      <a:r>
                        <a:rPr lang="en-US" sz="1800" dirty="0" err="1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категория</a:t>
                      </a:r>
                      <a:r>
                        <a:rPr lang="en-US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качества</a:t>
                      </a:r>
                      <a:r>
                        <a:rPr lang="en-US" sz="18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1343065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D9152F6-7F36-4E92-881C-07F28D8F2D48}"/>
              </a:ext>
            </a:extLst>
          </p:cNvPr>
          <p:cNvSpPr/>
          <p:nvPr/>
        </p:nvSpPr>
        <p:spPr>
          <a:xfrm>
            <a:off x="3051648" y="548680"/>
            <a:ext cx="3040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Категории качества ссуд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9822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ED57D7-C3AA-4CE3-91F3-896125D3DC15}"/>
              </a:ext>
            </a:extLst>
          </p:cNvPr>
          <p:cNvSpPr/>
          <p:nvPr/>
        </p:nvSpPr>
        <p:spPr>
          <a:xfrm>
            <a:off x="467544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В соответствии с Положением ЦБ РФ №590-П от 28.06.2017 ставка риска определяется по следующей таблице</a:t>
            </a:r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578D8D28-1285-42AA-AC48-CEF985BA1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112940"/>
              </p:ext>
            </p:extLst>
          </p:nvPr>
        </p:nvGraphicFramePr>
        <p:xfrm>
          <a:off x="899592" y="1628800"/>
          <a:ext cx="7344816" cy="4176464"/>
        </p:xfrm>
        <a:graphic>
          <a:graphicData uri="http://schemas.openxmlformats.org/drawingml/2006/table">
            <a:tbl>
              <a:tblPr firstRow="1" firstCol="1" bandRow="1"/>
              <a:tblGrid>
                <a:gridCol w="2415737">
                  <a:extLst>
                    <a:ext uri="{9D8B030D-6E8A-4147-A177-3AD203B41FA5}">
                      <a16:colId xmlns:a16="http://schemas.microsoft.com/office/drawing/2014/main" val="2855873210"/>
                    </a:ext>
                  </a:extLst>
                </a:gridCol>
                <a:gridCol w="2231710">
                  <a:extLst>
                    <a:ext uri="{9D8B030D-6E8A-4147-A177-3AD203B41FA5}">
                      <a16:colId xmlns:a16="http://schemas.microsoft.com/office/drawing/2014/main" val="2232667219"/>
                    </a:ext>
                  </a:extLst>
                </a:gridCol>
                <a:gridCol w="2697369">
                  <a:extLst>
                    <a:ext uri="{9D8B030D-6E8A-4147-A177-3AD203B41FA5}">
                      <a16:colId xmlns:a16="http://schemas.microsoft.com/office/drawing/2014/main" val="3583201349"/>
                    </a:ext>
                  </a:extLst>
                </a:gridCol>
              </a:tblGrid>
              <a:tr h="1285066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Категория качества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Размер расчетного резерва в процентах от суммы основного долга по ссуде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22039"/>
                  </a:ext>
                </a:extLst>
              </a:tr>
              <a:tr h="642533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I категория качества (высшая)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Стандартные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9372654"/>
                  </a:ext>
                </a:extLst>
              </a:tr>
              <a:tr h="321266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II категория качества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Нестандартные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от 1% до 20%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23399"/>
                  </a:ext>
                </a:extLst>
              </a:tr>
              <a:tr h="642533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III категория качества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Сомнительные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от 21% до 50%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770046"/>
                  </a:ext>
                </a:extLst>
              </a:tr>
              <a:tr h="642533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IV категория качества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Проблемные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от 51% до 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7635743"/>
                  </a:ext>
                </a:extLst>
              </a:tr>
              <a:tr h="642533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V категория качества (низшая)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Безнадежные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049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419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BE9D780-33B1-4261-A2E6-47F943452EA6}"/>
              </a:ext>
            </a:extLst>
          </p:cNvPr>
          <p:cNvSpPr/>
          <p:nvPr/>
        </p:nvSpPr>
        <p:spPr>
          <a:xfrm>
            <a:off x="467544" y="548680"/>
            <a:ext cx="8208912" cy="5444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Ссуды, объединённые в ПОС, в зависимости от продолжительности просроченных платежей группируются в один из следующих портфелей обеспеченных (ипотечные ссуды и кредиты на покупку автотранспортных средств) и прочих ссуд: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портфель ссуд без просроченных платежей;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портфель ссуд с просроченными платежами продолжительностью от 1 до 30 календарных дней;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портфель ссуд с просроченными платежами продолжительностью от 31 до 90 календарных дней;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портфель ссуд с просроченными платежами продолжительностью от 91 до 180 календарных дней;</a:t>
            </a:r>
          </a:p>
          <a:p>
            <a:pPr>
              <a:lnSpc>
                <a:spcPct val="150000"/>
              </a:lnSpc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портфель ссуд с просроченными платежами продолжительностью свыше 180 календарных дней.</a:t>
            </a:r>
          </a:p>
        </p:txBody>
      </p:sp>
    </p:spTree>
    <p:extLst>
      <p:ext uri="{BB962C8B-B14F-4D97-AF65-F5344CB8AC3E}">
        <p14:creationId xmlns:p14="http://schemas.microsoft.com/office/powerpoint/2010/main" val="3179879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A6B67F4-D6E4-40C1-9B7E-90E8BCD591F5}"/>
              </a:ext>
            </a:extLst>
          </p:cNvPr>
          <p:cNvSpPr/>
          <p:nvPr/>
        </p:nvSpPr>
        <p:spPr>
          <a:xfrm>
            <a:off x="233518" y="332656"/>
            <a:ext cx="86769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pc="100" dirty="0">
                <a:solidFill>
                  <a:schemeClr val="accent2"/>
                </a:solidFill>
                <a:latin typeface="Times New Roman" panose="02020603050405020304" pitchFamily="18" charset="0"/>
              </a:rPr>
              <a:t>Для субъектов малого и среднего предпринимательства закреплён единственный способ определения ставки риска, который совпадает с вариантом 1, предложенным для физических лиц: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E0F1FF3-1C00-4540-9CB4-2565CE4BF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688137"/>
              </p:ext>
            </p:extLst>
          </p:nvPr>
        </p:nvGraphicFramePr>
        <p:xfrm>
          <a:off x="431540" y="1393414"/>
          <a:ext cx="8280919" cy="5120640"/>
        </p:xfrm>
        <a:graphic>
          <a:graphicData uri="http://schemas.openxmlformats.org/drawingml/2006/table">
            <a:tbl>
              <a:tblPr firstRow="1" firstCol="1" bandRow="1"/>
              <a:tblGrid>
                <a:gridCol w="3383162">
                  <a:extLst>
                    <a:ext uri="{9D8B030D-6E8A-4147-A177-3AD203B41FA5}">
                      <a16:colId xmlns:a16="http://schemas.microsoft.com/office/drawing/2014/main" val="2640893330"/>
                    </a:ext>
                  </a:extLst>
                </a:gridCol>
                <a:gridCol w="1293143">
                  <a:extLst>
                    <a:ext uri="{9D8B030D-6E8A-4147-A177-3AD203B41FA5}">
                      <a16:colId xmlns:a16="http://schemas.microsoft.com/office/drawing/2014/main" val="3745738799"/>
                    </a:ext>
                  </a:extLst>
                </a:gridCol>
                <a:gridCol w="1293143">
                  <a:extLst>
                    <a:ext uri="{9D8B030D-6E8A-4147-A177-3AD203B41FA5}">
                      <a16:colId xmlns:a16="http://schemas.microsoft.com/office/drawing/2014/main" val="2266146815"/>
                    </a:ext>
                  </a:extLst>
                </a:gridCol>
                <a:gridCol w="1155291">
                  <a:extLst>
                    <a:ext uri="{9D8B030D-6E8A-4147-A177-3AD203B41FA5}">
                      <a16:colId xmlns:a16="http://schemas.microsoft.com/office/drawing/2014/main" val="2557979786"/>
                    </a:ext>
                  </a:extLst>
                </a:gridCol>
                <a:gridCol w="1156180">
                  <a:extLst>
                    <a:ext uri="{9D8B030D-6E8A-4147-A177-3AD203B41FA5}">
                      <a16:colId xmlns:a16="http://schemas.microsoft.com/office/drawing/2014/main" val="2221980848"/>
                    </a:ext>
                  </a:extLst>
                </a:gridCol>
              </a:tblGrid>
              <a:tr h="1704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Портфели однородных ссуд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ссудам, предоставленным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физическим лицам (вариант 1),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субъектам малого и среднего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предпринимательства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ссудам, предоставленным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физическим лицам (вариант 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408251"/>
                  </a:ext>
                </a:extLst>
              </a:tr>
              <a:tr h="4869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Портфель ссуд без просроченных платежей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049881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Портфель ссуд с просроченными платежами от 1 до 30 календарных дней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820875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портфель ссуд с просроченными платежами от 31 до 90 календарных дней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529167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портфель ссуд с просроченными платежами от 91 до 180 календарных дней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3807535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портфель ссуд с просроченными платежами свыше 180 календарных дней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262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954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>
            <a:extLst>
              <a:ext uri="{FF2B5EF4-FFF2-40B4-BE49-F238E27FC236}">
                <a16:creationId xmlns:a16="http://schemas.microsoft.com/office/drawing/2014/main" id="{AB2F21A4-C419-4125-AB83-D6004D7DA8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804974"/>
              </p:ext>
            </p:extLst>
          </p:nvPr>
        </p:nvGraphicFramePr>
        <p:xfrm>
          <a:off x="268996" y="692696"/>
          <a:ext cx="8623484" cy="5483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Document" r:id="rId3" imgW="5975649" imgH="3536038" progId="Word.Document.12">
                  <p:embed/>
                </p:oleObj>
              </mc:Choice>
              <mc:Fallback>
                <p:oleObj name="Document" r:id="rId3" imgW="5975649" imgH="353603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8996" y="692696"/>
                        <a:ext cx="8623484" cy="5483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8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22666" y="722820"/>
            <a:ext cx="6534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438" algn="ctr"/>
            <a:r>
              <a:rPr lang="ru-RU" b="1" dirty="0">
                <a:solidFill>
                  <a:srgbClr val="2222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стандартизированных индексов:</a:t>
            </a:r>
          </a:p>
          <a:p>
            <a:pPr indent="338138" algn="just"/>
            <a:endParaRPr lang="ru-RU" dirty="0">
              <a:solidFill>
                <a:srgbClr val="22226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0424412-7825-4486-9ACF-412AE17EDB87}"/>
              </a:ext>
            </a:extLst>
          </p:cNvPr>
          <p:cNvGrpSpPr/>
          <p:nvPr/>
        </p:nvGrpSpPr>
        <p:grpSpPr>
          <a:xfrm>
            <a:off x="1298102" y="3717032"/>
            <a:ext cx="6489442" cy="1918700"/>
            <a:chOff x="1283584" y="3494455"/>
            <a:chExt cx="6489442" cy="1918700"/>
          </a:xfrm>
        </p:grpSpPr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06997307"/>
                </p:ext>
              </p:extLst>
            </p:nvPr>
          </p:nvGraphicFramePr>
          <p:xfrm>
            <a:off x="1348562" y="4077072"/>
            <a:ext cx="6424464" cy="540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9" name="Equation" r:id="rId3" imgW="5435280" imgH="457200" progId="Equation.DSMT4">
                    <p:embed/>
                  </p:oleObj>
                </mc:Choice>
                <mc:Fallback>
                  <p:oleObj name="Equation" r:id="rId3" imgW="5435280" imgH="457200" progId="Equation.DSMT4">
                    <p:embed/>
                    <p:pic>
                      <p:nvPicPr>
                        <p:cNvPr id="3" name="Объект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8562" y="4077072"/>
                          <a:ext cx="6424464" cy="5400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Прямоугольник 5"/>
            <p:cNvSpPr/>
            <p:nvPr/>
          </p:nvSpPr>
          <p:spPr>
            <a:xfrm>
              <a:off x="1283584" y="3494455"/>
              <a:ext cx="385862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338138" algn="just"/>
              <a:r>
                <a:rPr lang="ru-RU" dirty="0">
                  <a:solidFill>
                    <a:srgbClr val="8E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для деструктивных показателей:</a:t>
              </a:r>
            </a:p>
          </p:txBody>
        </p:sp>
        <p:graphicFrame>
          <p:nvGraphicFramePr>
            <p:cNvPr id="7" name="Объект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1885567"/>
                </p:ext>
              </p:extLst>
            </p:nvPr>
          </p:nvGraphicFramePr>
          <p:xfrm>
            <a:off x="3502584" y="4636726"/>
            <a:ext cx="2135180" cy="776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0" name="Equation" r:id="rId5" imgW="1307880" imgH="520560" progId="Equation.DSMT4">
                    <p:embed/>
                  </p:oleObj>
                </mc:Choice>
                <mc:Fallback>
                  <p:oleObj name="Equation" r:id="rId5" imgW="1307880" imgH="520560" progId="Equation.DSMT4">
                    <p:embed/>
                    <p:pic>
                      <p:nvPicPr>
                        <p:cNvPr id="7" name="Объект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2584" y="4636726"/>
                          <a:ext cx="2135180" cy="77642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D4534653-3E33-4C00-95ED-D4ECD93722EC}"/>
              </a:ext>
            </a:extLst>
          </p:cNvPr>
          <p:cNvGrpSpPr/>
          <p:nvPr/>
        </p:nvGrpSpPr>
        <p:grpSpPr>
          <a:xfrm>
            <a:off x="1128439" y="1614950"/>
            <a:ext cx="6620199" cy="1783268"/>
            <a:chOff x="1152827" y="1508501"/>
            <a:chExt cx="6620199" cy="1783268"/>
          </a:xfrm>
        </p:grpSpPr>
        <p:graphicFrame>
          <p:nvGraphicFramePr>
            <p:cNvPr id="2" name="Объект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726724"/>
                </p:ext>
              </p:extLst>
            </p:nvPr>
          </p:nvGraphicFramePr>
          <p:xfrm>
            <a:off x="1348562" y="2017184"/>
            <a:ext cx="6424464" cy="5400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1" name="Equation" r:id="rId7" imgW="5435280" imgH="457200" progId="Equation.DSMT4">
                    <p:embed/>
                  </p:oleObj>
                </mc:Choice>
                <mc:Fallback>
                  <p:oleObj name="Equation" r:id="rId7" imgW="5435280" imgH="457200" progId="Equation.DSMT4">
                    <p:embed/>
                    <p:pic>
                      <p:nvPicPr>
                        <p:cNvPr id="2" name="Объект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8562" y="2017184"/>
                          <a:ext cx="6424464" cy="5400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Объект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85596533"/>
                </p:ext>
              </p:extLst>
            </p:nvPr>
          </p:nvGraphicFramePr>
          <p:xfrm>
            <a:off x="3502583" y="2557245"/>
            <a:ext cx="2030142" cy="7345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2" name="Equation" r:id="rId9" imgW="1307880" imgH="520560" progId="Equation.DSMT4">
                    <p:embed/>
                  </p:oleObj>
                </mc:Choice>
                <mc:Fallback>
                  <p:oleObj name="Equation" r:id="rId9" imgW="1307880" imgH="520560" progId="Equation.DSMT4">
                    <p:embed/>
                    <p:pic>
                      <p:nvPicPr>
                        <p:cNvPr id="5" name="Объект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2583" y="2557245"/>
                          <a:ext cx="2030142" cy="73452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F7A8BC6B-0F75-426C-AEF9-450DD5325068}"/>
                </a:ext>
              </a:extLst>
            </p:cNvPr>
            <p:cNvSpPr/>
            <p:nvPr/>
          </p:nvSpPr>
          <p:spPr>
            <a:xfrm>
              <a:off x="1152827" y="1508501"/>
              <a:ext cx="39725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indent="338138" algn="just"/>
              <a:r>
                <a:rPr lang="ru-RU" dirty="0">
                  <a:solidFill>
                    <a:srgbClr val="0B790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для конструктивных показателей: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7031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A56C368-6170-42A0-8D26-BCD8343C6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772816"/>
            <a:ext cx="8186598" cy="244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6351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23CE7FB-5473-491D-B36E-D7180597C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49" y="1484784"/>
            <a:ext cx="8592301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34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2575EB7A-3EBE-46C2-AAAE-E62B3504BA91}"/>
              </a:ext>
            </a:extLst>
          </p:cNvPr>
          <p:cNvSpPr/>
          <p:nvPr/>
        </p:nvSpPr>
        <p:spPr bwMode="auto">
          <a:xfrm>
            <a:off x="1835696" y="1052736"/>
            <a:ext cx="5904656" cy="1224136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8BE9A4AE-228B-4323-A5CB-152FCD3C5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1124743"/>
            <a:ext cx="94283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9" name="Group 1">
            <a:extLst>
              <a:ext uri="{FF2B5EF4-FFF2-40B4-BE49-F238E27FC236}">
                <a16:creationId xmlns:a16="http://schemas.microsoft.com/office/drawing/2014/main" id="{C6C191EB-8119-4AE3-A6CD-84E275907A20}"/>
              </a:ext>
            </a:extLst>
          </p:cNvPr>
          <p:cNvGrpSpPr>
            <a:grpSpLocks/>
          </p:cNvGrpSpPr>
          <p:nvPr/>
        </p:nvGrpSpPr>
        <p:grpSpPr bwMode="auto">
          <a:xfrm>
            <a:off x="467544" y="620688"/>
            <a:ext cx="8368536" cy="5307740"/>
            <a:chOff x="1416" y="10718"/>
            <a:chExt cx="9651" cy="434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BA33D15-3A16-46B8-9D15-AA9F00474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6" y="10718"/>
              <a:ext cx="9618" cy="69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1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Законодательство Российской Федерации, регулирующее </a:t>
              </a:r>
              <a:br>
                <a:rPr kumimoji="0" lang="ru-RU" altLang="ru-RU" sz="2000" b="1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kumimoji="0" lang="ru-RU" altLang="ru-RU" sz="2000" b="1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обеспечение экономических интересов</a:t>
              </a:r>
              <a:endPara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AutoShape 8">
              <a:extLst>
                <a:ext uri="{FF2B5EF4-FFF2-40B4-BE49-F238E27FC236}">
                  <a16:creationId xmlns:a16="http://schemas.microsoft.com/office/drawing/2014/main" id="{10AA93B3-AABE-4E53-BB80-F2B672320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5" y="11964"/>
              <a:ext cx="8874" cy="1176"/>
            </a:xfrm>
            <a:prstGeom prst="roundRect">
              <a:avLst>
                <a:gd name="adj" fmla="val 8495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Федеральное:</a:t>
              </a:r>
              <a:endPara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а) Конституция Российской Федерации;</a:t>
              </a:r>
              <a:endPara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б) законы Российской Федерации;</a:t>
              </a:r>
              <a:endPara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в) подзаконные нормативные правовые акты Российской Федерации</a:t>
              </a:r>
              <a:endPara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AutoShape 7">
              <a:extLst>
                <a:ext uri="{FF2B5EF4-FFF2-40B4-BE49-F238E27FC236}">
                  <a16:creationId xmlns:a16="http://schemas.microsoft.com/office/drawing/2014/main" id="{4D762E02-2A11-4E23-9566-42CAD6A67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5" y="13465"/>
              <a:ext cx="8874" cy="67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Региональное:</a:t>
              </a:r>
              <a:endPara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Законодательство субъектов Российской Федерации</a:t>
              </a:r>
              <a:endPara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AutoShape 6">
              <a:extLst>
                <a:ext uri="{FF2B5EF4-FFF2-40B4-BE49-F238E27FC236}">
                  <a16:creationId xmlns:a16="http://schemas.microsoft.com/office/drawing/2014/main" id="{4EAEEB60-EC85-44D2-B04F-047ABDC71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3" y="14643"/>
              <a:ext cx="8874" cy="4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b="0" i="0" u="none" strike="noStrike" cap="none" normalizeH="0" baseline="0" dirty="0">
                  <a:ln>
                    <a:noFill/>
                  </a:ln>
                  <a:solidFill>
                    <a:schemeClr val="accent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Нормативные правовые акты органов местного самоуправления</a:t>
              </a:r>
              <a:endPara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AutoShape 5">
              <a:extLst>
                <a:ext uri="{FF2B5EF4-FFF2-40B4-BE49-F238E27FC236}">
                  <a16:creationId xmlns:a16="http://schemas.microsoft.com/office/drawing/2014/main" id="{3A67760C-F700-41CC-80FB-28A8FBDE5C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4" y="11411"/>
              <a:ext cx="0" cy="34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AutoShape 4">
              <a:extLst>
                <a:ext uri="{FF2B5EF4-FFF2-40B4-BE49-F238E27FC236}">
                  <a16:creationId xmlns:a16="http://schemas.microsoft.com/office/drawing/2014/main" id="{72A5DB92-B632-44F0-8D29-A52F0FF47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9" y="14851"/>
              <a:ext cx="744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AutoShape 3">
              <a:extLst>
                <a:ext uri="{FF2B5EF4-FFF2-40B4-BE49-F238E27FC236}">
                  <a16:creationId xmlns:a16="http://schemas.microsoft.com/office/drawing/2014/main" id="{046F4397-EDED-4824-B2BD-B62F2DE5AF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5" y="13794"/>
              <a:ext cx="744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AutoShape 2">
              <a:extLst>
                <a:ext uri="{FF2B5EF4-FFF2-40B4-BE49-F238E27FC236}">
                  <a16:creationId xmlns:a16="http://schemas.microsoft.com/office/drawing/2014/main" id="{98109589-7DE1-4973-8860-201E1AE5C0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3" y="12543"/>
              <a:ext cx="744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20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89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81F950A-6F93-4DC6-A8F9-7197C57806E2}"/>
              </a:ext>
            </a:extLst>
          </p:cNvPr>
          <p:cNvSpPr/>
          <p:nvPr/>
        </p:nvSpPr>
        <p:spPr>
          <a:xfrm>
            <a:off x="233518" y="1484784"/>
            <a:ext cx="8676964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защищенности интересов коммерческого банка: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правовая защищенность интеллектуальной собственности;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социальная защищенность работников банка;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защищенность от недобросовестной конкуренции;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защищенность активов банка;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защищенность информационной среды и данных о финансовой деятельности банка.</a:t>
            </a:r>
          </a:p>
        </p:txBody>
      </p:sp>
    </p:spTree>
    <p:extLst>
      <p:ext uri="{BB962C8B-B14F-4D97-AF65-F5344CB8AC3E}">
        <p14:creationId xmlns:p14="http://schemas.microsoft.com/office/powerpoint/2010/main" val="248937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F10B2AD-FA60-4A3A-BB62-39D4D07CE894}"/>
              </a:ext>
            </a:extLst>
          </p:cNvPr>
          <p:cNvSpPr/>
          <p:nvPr/>
        </p:nvSpPr>
        <p:spPr>
          <a:xfrm>
            <a:off x="194240" y="1196752"/>
            <a:ext cx="8755519" cy="4197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Задачи обеспечения экономической безопасности коммерческого банка: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выявление реальных и прогнозирование потенциальных рисков и угроз;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определение способов ослабления или нейтрализации рисков и угроз;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нахождение финансовых источников для обеспечения экономической безопасности банка;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тесное взаимодействие руководства с правоохранительными и контрольными органами в целях предотвращения и пресечения правонарушений, направленных против интересов банка;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создание собственной, соответствующей рискам и угрозам, службы безопасности банка.</a:t>
            </a:r>
          </a:p>
        </p:txBody>
      </p:sp>
    </p:spTree>
    <p:extLst>
      <p:ext uri="{BB962C8B-B14F-4D97-AF65-F5344CB8AC3E}">
        <p14:creationId xmlns:p14="http://schemas.microsoft.com/office/powerpoint/2010/main" val="2300696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8121236-9BB7-4B36-BEE6-E36D996E6753}"/>
              </a:ext>
            </a:extLst>
          </p:cNvPr>
          <p:cNvSpPr/>
          <p:nvPr/>
        </p:nvSpPr>
        <p:spPr>
          <a:xfrm>
            <a:off x="503548" y="548680"/>
            <a:ext cx="8136904" cy="2120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Под 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системой раннего предупреждения 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понимают особую информационную систему, благодаря которой руководство организации получает сведения о потенциальных опасностях, грозящих из внешней среды и/или внутренней среды, с тем, чтобы своевременно и целенаправленно реагировать на угрозы соответствующими мероприятиями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4D475E8-DD19-47B3-A1D1-C7E6917CFE15}"/>
              </a:ext>
            </a:extLst>
          </p:cNvPr>
          <p:cNvSpPr/>
          <p:nvPr/>
        </p:nvSpPr>
        <p:spPr>
          <a:xfrm>
            <a:off x="503548" y="3068960"/>
            <a:ext cx="8136904" cy="2535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Виды систем раннего предупреждения: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1) ориентированная на внутренние процессы банка и направленная на предварительную оценку кризисных состояний производства продукции;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2) ориентированная на процессы, происходящие во внешней среде и направленная на прогнозирование рисков угроз со стороны государства, конкурентов, контрагентов и др.</a:t>
            </a:r>
          </a:p>
        </p:txBody>
      </p:sp>
    </p:spTree>
    <p:extLst>
      <p:ext uri="{BB962C8B-B14F-4D97-AF65-F5344CB8AC3E}">
        <p14:creationId xmlns:p14="http://schemas.microsoft.com/office/powerpoint/2010/main" val="318972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7AB8D8D-3B89-4976-87FC-3B027E72DDE7}"/>
              </a:ext>
            </a:extLst>
          </p:cNvPr>
          <p:cNvSpPr/>
          <p:nvPr/>
        </p:nvSpPr>
        <p:spPr>
          <a:xfrm>
            <a:off x="215516" y="908720"/>
            <a:ext cx="8712968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ctr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Этапы создания системы раннего предупреждения :</a:t>
            </a:r>
          </a:p>
          <a:p>
            <a:pPr indent="363538" algn="just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1. Анализ истории развития банка с целью выявления опасных зон в финансовой деятельности.</a:t>
            </a:r>
          </a:p>
          <a:p>
            <a:pPr indent="363538" algn="just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2. Выбор показателей (индикаторов), для постоянного мониторинга событий деятельности и установление их пороговых значений.</a:t>
            </a:r>
          </a:p>
          <a:p>
            <a:pPr indent="363538" algn="just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3. Выделение зон экономической безопасности на основе значений показателей.</a:t>
            </a:r>
          </a:p>
          <a:p>
            <a:pPr indent="363538" algn="just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4. Расчет значений показателей (индикаторов) в отчетных периодах.</a:t>
            </a:r>
          </a:p>
          <a:p>
            <a:pPr indent="363538" algn="just">
              <a:lnSpc>
                <a:spcPct val="150000"/>
              </a:lnSpc>
            </a:pPr>
            <a:r>
              <a:rPr lang="ru-RU" sz="2000" dirty="0">
                <a:solidFill>
                  <a:schemeClr val="accent2"/>
                </a:solidFill>
                <a:latin typeface="Times New Roman" panose="02020603050405020304" pitchFamily="18" charset="0"/>
              </a:rPr>
              <a:t>5. Определение зоны экономической безопасности банка в отчетном периоде.</a:t>
            </a:r>
          </a:p>
        </p:txBody>
      </p:sp>
    </p:spTree>
    <p:extLst>
      <p:ext uri="{BB962C8B-B14F-4D97-AF65-F5344CB8AC3E}">
        <p14:creationId xmlns:p14="http://schemas.microsoft.com/office/powerpoint/2010/main" val="308289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FE1A9A2-F75D-4AE4-906C-7F8CE163FE4A}"/>
              </a:ext>
            </a:extLst>
          </p:cNvPr>
          <p:cNvSpPr/>
          <p:nvPr/>
        </p:nvSpPr>
        <p:spPr>
          <a:xfrm>
            <a:off x="179512" y="476672"/>
            <a:ext cx="8784976" cy="5444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Процесс разработки планов с учетом выполнения задач экономической безопасности может выглядеть следующим образом: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анализ выполнения плановых заданий развития банка за прошедший календарный год, определение резервов эффективности;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обоснование целей и задач развития банка в перспективном периоде с учетом возможных рисков и угроз;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определение пороговых значений основных показателей (индикаторов) хозяйственной деятельности;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согласование планов с подразделениями банка и доведения до них контрольных цифр;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оперативный контроль за достижением пороговых значений показателей (индикаторов) и оценка вклада отдельных структурных подразделений в общее выполнение плана.</a:t>
            </a:r>
          </a:p>
        </p:txBody>
      </p:sp>
    </p:spTree>
    <p:extLst>
      <p:ext uri="{BB962C8B-B14F-4D97-AF65-F5344CB8AC3E}">
        <p14:creationId xmlns:p14="http://schemas.microsoft.com/office/powerpoint/2010/main" val="187132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0C1B8AA-CAC6-43CC-BA49-BE6939FF87C2}"/>
              </a:ext>
            </a:extLst>
          </p:cNvPr>
          <p:cNvSpPr/>
          <p:nvPr/>
        </p:nvSpPr>
        <p:spPr>
          <a:xfrm>
            <a:off x="287524" y="116632"/>
            <a:ext cx="8568952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Принцип </a:t>
            </a:r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</a:rPr>
              <a:t>превентивности мер предупреждения рисков и угроз экономической безопасности банка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направлен на выполнение совокупности взаимосвязанных мероприятий: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оперативный контроль за выполнением плановых заданий, выявление отклонений от плана и причин, повлекших отклонения;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укрепление трудовой дисциплины и разработка мер по повышению производительности труда;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повышение </a:t>
            </a:r>
            <a:r>
              <a:rPr lang="ru-RU" dirty="0" err="1">
                <a:solidFill>
                  <a:schemeClr val="accent2"/>
                </a:solidFill>
                <a:latin typeface="Times New Roman" panose="02020603050405020304" pitchFamily="18" charset="0"/>
              </a:rPr>
              <a:t>ресурсоотдачи</a:t>
            </a: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 и оборачиваемости оборотных средств;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совершенствование технологии производства на основе инновационных решений;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охрана активов: объектов, денег, материальных ценностей, коммуникаций, оборудования, грузов, персонала;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совершенствование бухгалтерского учета и защита данных;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расширение клиентской базы банка;</a:t>
            </a:r>
          </a:p>
          <a:p>
            <a:pPr indent="355600" algn="just">
              <a:lnSpc>
                <a:spcPct val="150000"/>
              </a:lnSpc>
            </a:pPr>
            <a:r>
              <a:rPr lang="ru-RU" dirty="0">
                <a:solidFill>
                  <a:schemeClr val="accent2"/>
                </a:solidFill>
                <a:latin typeface="Times New Roman" panose="02020603050405020304" pitchFamily="18" charset="0"/>
              </a:rPr>
              <a:t>• распознавание симптомов кризисных состояний.</a:t>
            </a:r>
          </a:p>
        </p:txBody>
      </p:sp>
    </p:spTree>
    <p:extLst>
      <p:ext uri="{BB962C8B-B14F-4D97-AF65-F5344CB8AC3E}">
        <p14:creationId xmlns:p14="http://schemas.microsoft.com/office/powerpoint/2010/main" val="127230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1651</Words>
  <Application>Microsoft Office PowerPoint</Application>
  <PresentationFormat>Экран (4:3)</PresentationFormat>
  <Paragraphs>178</Paragraphs>
  <Slides>28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Symbol</vt:lpstr>
      <vt:lpstr>Times New Roman</vt:lpstr>
      <vt:lpstr>Оформление по умолчанию</vt:lpstr>
      <vt:lpstr>Document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СтГАУ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Юрий</cp:lastModifiedBy>
  <cp:revision>177</cp:revision>
  <dcterms:created xsi:type="dcterms:W3CDTF">2004-02-20T08:27:47Z</dcterms:created>
  <dcterms:modified xsi:type="dcterms:W3CDTF">2022-09-09T11:08:55Z</dcterms:modified>
</cp:coreProperties>
</file>