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3" r:id="rId2"/>
    <p:sldId id="321" r:id="rId3"/>
    <p:sldId id="346" r:id="rId4"/>
    <p:sldId id="322" r:id="rId5"/>
    <p:sldId id="323" r:id="rId6"/>
    <p:sldId id="332" r:id="rId7"/>
    <p:sldId id="333" r:id="rId8"/>
    <p:sldId id="341" r:id="rId9"/>
    <p:sldId id="342" r:id="rId10"/>
    <p:sldId id="343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54" r:id="rId27"/>
    <p:sldId id="363" r:id="rId28"/>
    <p:sldId id="364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6" autoAdjust="0"/>
    <p:restoredTop sz="93590" autoAdjust="0"/>
  </p:normalViewPr>
  <p:slideViewPr>
    <p:cSldViewPr>
      <p:cViewPr varScale="1">
        <p:scale>
          <a:sx n="71" d="100"/>
          <a:sy n="71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656090"/>
              </p:ext>
            </p:extLst>
          </p:nvPr>
        </p:nvGraphicFramePr>
        <p:xfrm>
          <a:off x="323528" y="412750"/>
          <a:ext cx="8369300" cy="603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3" imgW="10027657" imgH="7198578" progId="Word.Document.8">
                  <p:embed/>
                </p:oleObj>
              </mc:Choice>
              <mc:Fallback>
                <p:oleObj name="Document" r:id="rId3" imgW="10027657" imgH="71985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2750"/>
                        <a:ext cx="8369300" cy="603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4E71543-09F1-4533-95F2-D7A90487A920}"/>
              </a:ext>
            </a:extLst>
          </p:cNvPr>
          <p:cNvSpPr/>
          <p:nvPr/>
        </p:nvSpPr>
        <p:spPr>
          <a:xfrm>
            <a:off x="278523" y="1484784"/>
            <a:ext cx="858695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Профилактические меры включают также работу с партнерами, конкурентами, правоохранительными органами: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оценка конкурентоспособности банковских товаров и услуг;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проведение мероприятий по противодействию недобросовестной конкуренции;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проведение переговоров с клиентами по просроченным платежам с целью сокращения уровня задолженности;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взаимодействие с правоохранительными органами по вопросам противоправных посягательств на собственность, персонал и имидж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9098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B159A0-DD70-47D3-A041-FDFAA7497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7934"/>
            <a:ext cx="9144000" cy="338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B8D8C1-45AD-43AF-9EE7-EC2A45F46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48" y="0"/>
            <a:ext cx="5666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4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4DA2F5-6B7B-488E-8E9E-4D478F672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40" y="1273187"/>
            <a:ext cx="7074919" cy="431162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D8201E-C861-4E5A-AE7E-D8E9538EB5A6}"/>
              </a:ext>
            </a:extLst>
          </p:cNvPr>
          <p:cNvSpPr/>
          <p:nvPr/>
        </p:nvSpPr>
        <p:spPr>
          <a:xfrm>
            <a:off x="2231739" y="6093296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Система банковских рисков</a:t>
            </a:r>
          </a:p>
        </p:txBody>
      </p:sp>
    </p:spTree>
    <p:extLst>
      <p:ext uri="{BB962C8B-B14F-4D97-AF65-F5344CB8AC3E}">
        <p14:creationId xmlns:p14="http://schemas.microsoft.com/office/powerpoint/2010/main" val="274782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508CBC-C691-47F6-A90A-D8F1B2570182}"/>
              </a:ext>
            </a:extLst>
          </p:cNvPr>
          <p:cNvSpPr/>
          <p:nvPr/>
        </p:nvSpPr>
        <p:spPr>
          <a:xfrm>
            <a:off x="377788" y="908720"/>
            <a:ext cx="838842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Индикаторы финансовой стабильности коммерческого банка: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pc="1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1.1. Показатели достаточности капитала: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оценки качества капитала (</a:t>
            </a:r>
            <a:r>
              <a:rPr lang="ru-RU" i="1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оценки качества активов (</a:t>
            </a:r>
            <a:r>
              <a:rPr lang="ru-RU" i="1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структуры расходов (</a:t>
            </a:r>
            <a:r>
              <a:rPr lang="ru-RU" i="1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pc="1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1.2. Показатели структуры доходов: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рентабельности активов (</a:t>
            </a:r>
            <a:r>
              <a:rPr lang="ru-RU" i="1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pc="1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рентабельности капитала (</a:t>
            </a:r>
            <a:r>
              <a:rPr lang="ru-RU" i="1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pc="1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показатель структуры доходов (</a:t>
            </a:r>
            <a:r>
              <a:rPr lang="ru-RU" i="1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6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1A3F51-774A-4A47-A63B-F3AD557F2AD7}"/>
              </a:ext>
            </a:extLst>
          </p:cNvPr>
          <p:cNvSpPr/>
          <p:nvPr/>
        </p:nvSpPr>
        <p:spPr>
          <a:xfrm>
            <a:off x="467544" y="980728"/>
            <a:ext cx="8208912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Индикаторы оптимальности: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индикатор привлечения средств: на один рубль капитала должно приходиться не менее 2 рублей и не более 7 рублей привлеченных средств;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индикатор структуры капитала: доля уставного капитала и нераспределенной прибыли должна составлять не менее 50% в структуре капитала;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индикатор ресурсов: доля срочных ресурсов должна быть не менее 50% от общей суммы ресурсов;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значение резервов на возможные потери по ссудам (РВПС) должно быть не более 1,5-3% от объема рисковых активов.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5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2B22D9-228F-48CB-A577-3E2E0A79959B}"/>
              </a:ext>
            </a:extLst>
          </p:cNvPr>
          <p:cNvSpPr/>
          <p:nvPr/>
        </p:nvSpPr>
        <p:spPr>
          <a:xfrm>
            <a:off x="287524" y="764704"/>
            <a:ext cx="8568952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Финансовая стабильность признается: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«хорошей или выше среднего» при условии, что индикатор финансовой стабильности будет меньше или равен 1,5 при выполнении условий индикаторов оптимальности;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«средней или ниже среднего» при условии, что индикатор финансовой стабильности будет от 1,6-2 при выполнении условий индикаторов оптимальности;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«плохая» при условии, что индикатор финансовой стабильности будет свыше 2;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финансовую стабильность невозможно классифицировать выше «средней» при условии, что не выполняется хотя бы один индикатор оптимальности в течение двух отчетных периодов. 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2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BDDFC-617B-478D-9579-661105B31C36}"/>
              </a:ext>
            </a:extLst>
          </p:cNvPr>
          <p:cNvSpPr/>
          <p:nvPr/>
        </p:nvSpPr>
        <p:spPr>
          <a:xfrm>
            <a:off x="287524" y="116632"/>
            <a:ext cx="8568952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Анализ кредитного портфеля: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коэффициент кредитования (</a:t>
            </a:r>
            <a:r>
              <a:rPr lang="ru-RU" i="1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до 30 дней; от 31 до 90 дней; от 91 до 180 дней; от 181 до 365 дней, свыше 365 дней, до востребования – позволяет оценить размещение активов по сроку;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коэффициент просроченных ссуд (</a:t>
            </a:r>
            <a:r>
              <a:rPr lang="ru-RU" i="1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1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общий, физических лиц, юридических лиц – постоянный контроль данного коэффициента позволит вовремя сконцентрировать внимание службы экономической безопасности и кредитного отдела на проблемных заемщиках;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коэффициент структуры кредитования по срокам кредитования (</a:t>
            </a: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Кдск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Ксрск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Ккск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дает возможность отследить возвратность отдельных видов кредитов по срокам, необходим при планировании и разработке оптимальной кредитной политики;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коэффициенты структуры кредитов по сферам экономики (</a:t>
            </a: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Крск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Кфск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необходим при планировании и разработке оптимальной кредитной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9943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BDDFC-617B-478D-9579-661105B31C36}"/>
              </a:ext>
            </a:extLst>
          </p:cNvPr>
          <p:cNvSpPr/>
          <p:nvPr/>
        </p:nvSpPr>
        <p:spPr>
          <a:xfrm>
            <a:off x="287524" y="116632"/>
            <a:ext cx="8568952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Уровень кредитного портфеля банка определяется при выполнении следующих условий: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«высокий» - при условии, что будет соблюдаться положительная динамика коэффициентов кредитования, структуры кредитования по срокам;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«средний» - при условии, что будет незначительное плановое снижение диверсификации кредитного портфеля, связанное с этим снижение коэффициентов: кредитования, структуры кредитования по срокам, структуры кредитов по сферам экономики, а коэффициент просроченных ссуд, будет от 6% до 9%;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«низкий» - при условии, что будет значительное снижение диверсификации кредитного портфеля, влекущее за собой снижение коэффициентов: кредитования, структуры кредитования по срокам, структуры кредитов по сферам экономики, если при этом коэффициент просроченных ссуд будет свыше 10%.</a:t>
            </a:r>
          </a:p>
        </p:txBody>
      </p:sp>
    </p:spTree>
    <p:extLst>
      <p:ext uri="{BB962C8B-B14F-4D97-AF65-F5344CB8AC3E}">
        <p14:creationId xmlns:p14="http://schemas.microsoft.com/office/powerpoint/2010/main" val="165680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190B26-AB26-444E-B76E-C41B2B11A145}"/>
              </a:ext>
            </a:extLst>
          </p:cNvPr>
          <p:cNvSpPr/>
          <p:nvPr/>
        </p:nvSpPr>
        <p:spPr>
          <a:xfrm>
            <a:off x="314654" y="1340768"/>
            <a:ext cx="8514692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 оценку уровня экономической безопасности коммерческого банка влияют два критерия: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финансовая стабильность коммерческого банка, которая определяется на основе индикатора финансовой стабильности и индикаторов оптимальности;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уровень качества кредитного портфеля коммерческого банка.</a:t>
            </a:r>
          </a:p>
        </p:txBody>
      </p:sp>
    </p:spTree>
    <p:extLst>
      <p:ext uri="{BB962C8B-B14F-4D97-AF65-F5344CB8AC3E}">
        <p14:creationId xmlns:p14="http://schemas.microsoft.com/office/powerpoint/2010/main" val="77969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C80CFFFD-D659-40C6-8C62-C8FD16E70EEE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224647"/>
            <a:ext cx="7056784" cy="6408705"/>
            <a:chOff x="1830" y="1250"/>
            <a:chExt cx="8861" cy="1171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1E996BFE-9594-459B-8915-C9BC6E0A8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1250"/>
              <a:ext cx="8861" cy="139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Принципы экономической безопасности </a:t>
              </a:r>
              <a:br>
                <a:rPr kumimoji="0" lang="ru-RU" altLang="ru-RU" sz="22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ru-RU" altLang="ru-RU" sz="22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коммерческого банка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3">
              <a:extLst>
                <a:ext uri="{FF2B5EF4-FFF2-40B4-BE49-F238E27FC236}">
                  <a16:creationId xmlns:a16="http://schemas.microsoft.com/office/drawing/2014/main" id="{AF8FBFC4-9504-4998-BC56-5AD3C54BD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2921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Законности и нормативно-правового обеспечения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5E485DBD-0EB6-40A5-BC88-9C932E6CA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4650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Системной защищенности банка от рисков и угроз</a:t>
              </a:r>
              <a:endParaRPr kumimoji="0" lang="ru-RU" altLang="ru-RU" sz="2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3BC7AB0A-C489-44BB-9394-1D9CAC5AD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6402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Сбалансированности интересов персонала, руководства и собственников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309CAF50-89DA-43CF-96F3-5135A9D84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8080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Раннего предупреждения и реагирования на риски и угрозы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3">
              <a:extLst>
                <a:ext uri="{FF2B5EF4-FFF2-40B4-BE49-F238E27FC236}">
                  <a16:creationId xmlns:a16="http://schemas.microsoft.com/office/drawing/2014/main" id="{9D1A344B-FB74-4F9A-9C2E-17009AA61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9809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Согласованности общих планов развития банка с задачами экономической безопасности</a:t>
              </a:r>
              <a:endParaRPr kumimoji="0" lang="ru-RU" altLang="ru-RU" sz="2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104EA1F4-842A-4E46-8DD5-F4FD0E7CE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1561"/>
              <a:ext cx="8148" cy="13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Превентивности мер предупреждения рисков и угроз экономической безопасности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8">
              <a:extLst>
                <a:ext uri="{FF2B5EF4-FFF2-40B4-BE49-F238E27FC236}">
                  <a16:creationId xmlns:a16="http://schemas.microsoft.com/office/drawing/2014/main" id="{DC047B8E-9A2B-49E7-BAB6-25DC86054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2642"/>
              <a:ext cx="0" cy="957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7">
              <a:extLst>
                <a:ext uri="{FF2B5EF4-FFF2-40B4-BE49-F238E27FC236}">
                  <a16:creationId xmlns:a16="http://schemas.microsoft.com/office/drawing/2014/main" id="{C94F4563-9B38-4F8F-9D8E-43C4C8F93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3631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6">
              <a:extLst>
                <a:ext uri="{FF2B5EF4-FFF2-40B4-BE49-F238E27FC236}">
                  <a16:creationId xmlns:a16="http://schemas.microsoft.com/office/drawing/2014/main" id="{F585E56D-0DD2-4958-BC97-BF1D8688C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5358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5">
              <a:extLst>
                <a:ext uri="{FF2B5EF4-FFF2-40B4-BE49-F238E27FC236}">
                  <a16:creationId xmlns:a16="http://schemas.microsoft.com/office/drawing/2014/main" id="{F8BBC18A-6402-4CAA-B620-B1A61DAA34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7069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5BBBC95D-0C23-4145-BC70-4E15ACECE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8762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F871D2C7-737A-4192-9436-9C903E6BC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10510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2">
              <a:extLst>
                <a:ext uri="{FF2B5EF4-FFF2-40B4-BE49-F238E27FC236}">
                  <a16:creationId xmlns:a16="http://schemas.microsoft.com/office/drawing/2014/main" id="{D073F1EA-3650-402D-8E17-F0EB8DD45E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12213"/>
              <a:ext cx="58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3931BC-2BDC-449F-810A-6EB83C58AC9B}"/>
              </a:ext>
            </a:extLst>
          </p:cNvPr>
          <p:cNvSpPr/>
          <p:nvPr/>
        </p:nvSpPr>
        <p:spPr>
          <a:xfrm>
            <a:off x="467544" y="548680"/>
            <a:ext cx="8208912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Резерв на возможные потери по ссудам (РВПС)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специальный резерв, необходимость которого обусловлена кредитными рисками в деятельности банка.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A2A4708-CA77-4122-A7BC-FE91914200D3}"/>
              </a:ext>
            </a:extLst>
          </p:cNvPr>
          <p:cNvSpPr/>
          <p:nvPr/>
        </p:nvSpPr>
        <p:spPr>
          <a:xfrm>
            <a:off x="467544" y="2564904"/>
            <a:ext cx="8208912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Формирование резерва производится: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 каждой ссуде в том случае, если ссуда имеет индивидуальные признаки обесценения (как правило, это кредиты, выданные не на условиях действующих в банке программ кредитования, то есть имеющие отличительные особенности в сумме, сроке, ставке, обеспечении по сравнению с остальными кредитами);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 портфелю однородных ссуд (ПОС), то есть по группе ссуд, незначительных по сумме и имеющих общие признаки.</a:t>
            </a:r>
          </a:p>
        </p:txBody>
      </p:sp>
    </p:spTree>
    <p:extLst>
      <p:ext uri="{BB962C8B-B14F-4D97-AF65-F5344CB8AC3E}">
        <p14:creationId xmlns:p14="http://schemas.microsoft.com/office/powerpoint/2010/main" val="1928177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F22F010-F60A-4923-B4AB-238970351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52521"/>
              </p:ext>
            </p:extLst>
          </p:nvPr>
        </p:nvGraphicFramePr>
        <p:xfrm>
          <a:off x="611560" y="1396518"/>
          <a:ext cx="7920880" cy="4480754"/>
        </p:xfrm>
        <a:graphic>
          <a:graphicData uri="http://schemas.openxmlformats.org/drawingml/2006/table">
            <a:tbl>
              <a:tblPr firstRow="1" firstCol="1" bandRow="1"/>
              <a:tblGrid>
                <a:gridCol w="2161471">
                  <a:extLst>
                    <a:ext uri="{9D8B030D-6E8A-4147-A177-3AD203B41FA5}">
                      <a16:colId xmlns:a16="http://schemas.microsoft.com/office/drawing/2014/main" val="1470946277"/>
                    </a:ext>
                  </a:extLst>
                </a:gridCol>
                <a:gridCol w="1792196">
                  <a:extLst>
                    <a:ext uri="{9D8B030D-6E8A-4147-A177-3AD203B41FA5}">
                      <a16:colId xmlns:a16="http://schemas.microsoft.com/office/drawing/2014/main" val="3392090308"/>
                    </a:ext>
                  </a:extLst>
                </a:gridCol>
                <a:gridCol w="1791295">
                  <a:extLst>
                    <a:ext uri="{9D8B030D-6E8A-4147-A177-3AD203B41FA5}">
                      <a16:colId xmlns:a16="http://schemas.microsoft.com/office/drawing/2014/main" val="758279866"/>
                    </a:ext>
                  </a:extLst>
                </a:gridCol>
                <a:gridCol w="2175918">
                  <a:extLst>
                    <a:ext uri="{9D8B030D-6E8A-4147-A177-3AD203B41FA5}">
                      <a16:colId xmlns:a16="http://schemas.microsoft.com/office/drawing/2014/main" val="832679947"/>
                    </a:ext>
                  </a:extLst>
                </a:gridCol>
              </a:tblGrid>
              <a:tr h="1499018"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</a:p>
                    <a:p>
                      <a:pPr algn="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долга</a:t>
                      </a:r>
                    </a:p>
                    <a:p>
                      <a:endParaRPr lang="ru-RU" sz="18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Финансовое </a:t>
                      </a:r>
                    </a:p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положение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Хорошее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0320" algn="ctr"/>
                      <a:r>
                        <a:rPr lang="ru-RU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Неудовлетвори-тельное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99908"/>
                  </a:ext>
                </a:extLst>
              </a:tr>
              <a:tr h="99391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Хорошее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Стандартные </a:t>
                      </a:r>
                      <a:b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 категория качества)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Нестандартные </a:t>
                      </a:r>
                      <a:b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</a:t>
                      </a:r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 категория качества)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Сомнительные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(III категория качества)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282105"/>
                  </a:ext>
                </a:extLst>
              </a:tr>
              <a:tr h="99391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Нестандартные </a:t>
                      </a:r>
                      <a:b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</a:t>
                      </a:r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 категория качества)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Сомнительные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(III категория качества)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Проблемные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(IV категория качества)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892099"/>
                  </a:ext>
                </a:extLst>
              </a:tr>
              <a:tr h="99391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Плохое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Сомнительные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(III категория качества)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Проблемные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(IV категория качества)</a:t>
                      </a:r>
                      <a:endParaRPr lang="ru-RU" sz="18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Безнадежные</a:t>
                      </a:r>
                      <a:endParaRPr lang="ru-RU" sz="18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(V </a:t>
                      </a:r>
                      <a:r>
                        <a:rPr lang="en-US" sz="18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категория</a:t>
                      </a:r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качества</a:t>
                      </a:r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34306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9152F6-7F36-4E92-881C-07F28D8F2D48}"/>
              </a:ext>
            </a:extLst>
          </p:cNvPr>
          <p:cNvSpPr/>
          <p:nvPr/>
        </p:nvSpPr>
        <p:spPr>
          <a:xfrm>
            <a:off x="3051648" y="548680"/>
            <a:ext cx="30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Категории качества ссуд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822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ED57D7-C3AA-4CE3-91F3-896125D3DC15}"/>
              </a:ext>
            </a:extLst>
          </p:cNvPr>
          <p:cNvSpPr/>
          <p:nvPr/>
        </p:nvSpPr>
        <p:spPr>
          <a:xfrm>
            <a:off x="467544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соответствии с Положением ЦБ РФ №590-П от 28.06.2017 ставка риска определяется по следующей таблице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78D8D28-1285-42AA-AC48-CEF985BA1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12940"/>
              </p:ext>
            </p:extLst>
          </p:nvPr>
        </p:nvGraphicFramePr>
        <p:xfrm>
          <a:off x="899592" y="1628800"/>
          <a:ext cx="7344816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2415737">
                  <a:extLst>
                    <a:ext uri="{9D8B030D-6E8A-4147-A177-3AD203B41FA5}">
                      <a16:colId xmlns:a16="http://schemas.microsoft.com/office/drawing/2014/main" val="2855873210"/>
                    </a:ext>
                  </a:extLst>
                </a:gridCol>
                <a:gridCol w="2231710">
                  <a:extLst>
                    <a:ext uri="{9D8B030D-6E8A-4147-A177-3AD203B41FA5}">
                      <a16:colId xmlns:a16="http://schemas.microsoft.com/office/drawing/2014/main" val="2232667219"/>
                    </a:ext>
                  </a:extLst>
                </a:gridCol>
                <a:gridCol w="2697369">
                  <a:extLst>
                    <a:ext uri="{9D8B030D-6E8A-4147-A177-3AD203B41FA5}">
                      <a16:colId xmlns:a16="http://schemas.microsoft.com/office/drawing/2014/main" val="3583201349"/>
                    </a:ext>
                  </a:extLst>
                </a:gridCol>
              </a:tblGrid>
              <a:tr h="1285066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Категория качества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Размер расчетного резерва в процентах от суммы основного долга по ссуде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2039"/>
                  </a:ext>
                </a:extLst>
              </a:tr>
              <a:tr h="642533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 категория качества (высшая)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Стандартные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372654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II категория качества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Нестандартные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от 1% до 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3399"/>
                  </a:ext>
                </a:extLst>
              </a:tr>
              <a:tr h="642533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III категория качества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Сомнительные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от 21% до 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0046"/>
                  </a:ext>
                </a:extLst>
              </a:tr>
              <a:tr h="642533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IV категория качества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Проблемные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от 51% до 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35743"/>
                  </a:ext>
                </a:extLst>
              </a:tr>
              <a:tr h="642533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V категория качества (низшая)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Безнадежные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4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19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E9D780-33B1-4261-A2E6-47F943452EA6}"/>
              </a:ext>
            </a:extLst>
          </p:cNvPr>
          <p:cNvSpPr/>
          <p:nvPr/>
        </p:nvSpPr>
        <p:spPr>
          <a:xfrm>
            <a:off x="467544" y="548680"/>
            <a:ext cx="8208912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Ссуды, объединённые в ПОС, в зависимости от продолжительности просроченных платежей группируются в один из следующих портфелей обеспеченных (ипотечные ссуды и кредиты на покупку автотранспортных средств) и прочих ссуд: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портфель ссуд без просроченных платежей;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портфель ссуд с просроченными платежами продолжительностью от 1 до 30 календарных дней;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портфель ссуд с просроченными платежами продолжительностью от 31 до 90 календарных дней;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портфель ссуд с просроченными платежами продолжительностью от 91 до 180 календарных дней;</a:t>
            </a:r>
          </a:p>
          <a:p>
            <a:pPr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портфель ссуд с просроченными платежами продолжительностью свыше 180 календарных дней.</a:t>
            </a:r>
          </a:p>
        </p:txBody>
      </p:sp>
    </p:spTree>
    <p:extLst>
      <p:ext uri="{BB962C8B-B14F-4D97-AF65-F5344CB8AC3E}">
        <p14:creationId xmlns:p14="http://schemas.microsoft.com/office/powerpoint/2010/main" val="3179879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6B67F4-D6E4-40C1-9B7E-90E8BCD591F5}"/>
              </a:ext>
            </a:extLst>
          </p:cNvPr>
          <p:cNvSpPr/>
          <p:nvPr/>
        </p:nvSpPr>
        <p:spPr>
          <a:xfrm>
            <a:off x="233518" y="332656"/>
            <a:ext cx="8676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Для субъектов малого и среднего предпринимательства закреплён единственный способ определения ставки риска, который совпадает с вариантом 1, предложенным для физических лиц: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E0F1FF3-1C00-4540-9CB4-2565CE4BF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88137"/>
              </p:ext>
            </p:extLst>
          </p:nvPr>
        </p:nvGraphicFramePr>
        <p:xfrm>
          <a:off x="431540" y="1393414"/>
          <a:ext cx="8280919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3383162">
                  <a:extLst>
                    <a:ext uri="{9D8B030D-6E8A-4147-A177-3AD203B41FA5}">
                      <a16:colId xmlns:a16="http://schemas.microsoft.com/office/drawing/2014/main" val="2640893330"/>
                    </a:ext>
                  </a:extLst>
                </a:gridCol>
                <a:gridCol w="1293143">
                  <a:extLst>
                    <a:ext uri="{9D8B030D-6E8A-4147-A177-3AD203B41FA5}">
                      <a16:colId xmlns:a16="http://schemas.microsoft.com/office/drawing/2014/main" val="3745738799"/>
                    </a:ext>
                  </a:extLst>
                </a:gridCol>
                <a:gridCol w="1293143">
                  <a:extLst>
                    <a:ext uri="{9D8B030D-6E8A-4147-A177-3AD203B41FA5}">
                      <a16:colId xmlns:a16="http://schemas.microsoft.com/office/drawing/2014/main" val="2266146815"/>
                    </a:ext>
                  </a:extLst>
                </a:gridCol>
                <a:gridCol w="1155291">
                  <a:extLst>
                    <a:ext uri="{9D8B030D-6E8A-4147-A177-3AD203B41FA5}">
                      <a16:colId xmlns:a16="http://schemas.microsoft.com/office/drawing/2014/main" val="2557979786"/>
                    </a:ext>
                  </a:extLst>
                </a:gridCol>
                <a:gridCol w="1156180">
                  <a:extLst>
                    <a:ext uri="{9D8B030D-6E8A-4147-A177-3AD203B41FA5}">
                      <a16:colId xmlns:a16="http://schemas.microsoft.com/office/drawing/2014/main" val="2221980848"/>
                    </a:ext>
                  </a:extLst>
                </a:gridCol>
              </a:tblGrid>
              <a:tr h="170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Портфели однородных ссуд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ссудам, предоставленным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физическим лицам (вариант 1),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субъектам малого и среднего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предпринимательства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ссудам, предоставленным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физическим лицам (вариант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08251"/>
                  </a:ext>
                </a:extLst>
              </a:tr>
              <a:tr h="486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Портфель ссуд без просроченных платежей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049881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Портфель ссуд с просроченными платежами от 1 до 30 календарных дней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2087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портфель ссуд с просроченными платежами от 31 до 90 календарных дней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529167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портфель ссуд с просроченными платежами от 91 до 180 календарных дней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80753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портфель ссуд с просроченными платежами свыше 180 календарных дней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26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954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AB2F21A4-C419-4125-AB83-D6004D7DA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804974"/>
              </p:ext>
            </p:extLst>
          </p:nvPr>
        </p:nvGraphicFramePr>
        <p:xfrm>
          <a:off x="268996" y="692696"/>
          <a:ext cx="8623484" cy="5483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Document" r:id="rId3" imgW="5975649" imgH="3536038" progId="Word.Document.12">
                  <p:embed/>
                </p:oleObj>
              </mc:Choice>
              <mc:Fallback>
                <p:oleObj name="Document" r:id="rId3" imgW="5975649" imgH="353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996" y="692696"/>
                        <a:ext cx="8623484" cy="5483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8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666" y="722820"/>
            <a:ext cx="6534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8" algn="ctr"/>
            <a:r>
              <a:rPr lang="ru-RU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стандартизированных индексов:</a:t>
            </a:r>
          </a:p>
          <a:p>
            <a:pPr indent="338138" algn="just"/>
            <a:endParaRPr lang="ru-RU" dirty="0">
              <a:solidFill>
                <a:srgbClr val="2222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0424412-7825-4486-9ACF-412AE17EDB87}"/>
              </a:ext>
            </a:extLst>
          </p:cNvPr>
          <p:cNvGrpSpPr/>
          <p:nvPr/>
        </p:nvGrpSpPr>
        <p:grpSpPr>
          <a:xfrm>
            <a:off x="1298102" y="3717032"/>
            <a:ext cx="6489442" cy="1918700"/>
            <a:chOff x="1283584" y="3494455"/>
            <a:chExt cx="6489442" cy="1918700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6997307"/>
                </p:ext>
              </p:extLst>
            </p:nvPr>
          </p:nvGraphicFramePr>
          <p:xfrm>
            <a:off x="1348562" y="4077072"/>
            <a:ext cx="6424464" cy="540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9" name="Equation" r:id="rId3" imgW="5435280" imgH="457200" progId="Equation.DSMT4">
                    <p:embed/>
                  </p:oleObj>
                </mc:Choice>
                <mc:Fallback>
                  <p:oleObj name="Equation" r:id="rId3" imgW="5435280" imgH="457200" progId="Equation.DSMT4">
                    <p:embed/>
                    <p:pic>
                      <p:nvPicPr>
                        <p:cNvPr id="3" name="Объект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562" y="4077072"/>
                          <a:ext cx="6424464" cy="5400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1283584" y="3494455"/>
              <a:ext cx="38586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38138" algn="just"/>
              <a:r>
                <a:rPr lang="ru-RU" dirty="0">
                  <a:solidFill>
                    <a:srgbClr val="8E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для деструктивных показателей:</a:t>
              </a:r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1885567"/>
                </p:ext>
              </p:extLst>
            </p:nvPr>
          </p:nvGraphicFramePr>
          <p:xfrm>
            <a:off x="3502584" y="4636726"/>
            <a:ext cx="2135180" cy="776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name="Equation" r:id="rId5" imgW="1307880" imgH="520560" progId="Equation.DSMT4">
                    <p:embed/>
                  </p:oleObj>
                </mc:Choice>
                <mc:Fallback>
                  <p:oleObj name="Equation" r:id="rId5" imgW="1307880" imgH="520560" progId="Equation.DSMT4">
                    <p:embed/>
                    <p:pic>
                      <p:nvPicPr>
                        <p:cNvPr id="7" name="Объект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2584" y="4636726"/>
                          <a:ext cx="2135180" cy="7764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4534653-3E33-4C00-95ED-D4ECD93722EC}"/>
              </a:ext>
            </a:extLst>
          </p:cNvPr>
          <p:cNvGrpSpPr/>
          <p:nvPr/>
        </p:nvGrpSpPr>
        <p:grpSpPr>
          <a:xfrm>
            <a:off x="1128439" y="1614950"/>
            <a:ext cx="6620199" cy="1783268"/>
            <a:chOff x="1152827" y="1508501"/>
            <a:chExt cx="6620199" cy="1783268"/>
          </a:xfrm>
        </p:grpSpPr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726724"/>
                </p:ext>
              </p:extLst>
            </p:nvPr>
          </p:nvGraphicFramePr>
          <p:xfrm>
            <a:off x="1348562" y="2017184"/>
            <a:ext cx="6424464" cy="540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7" imgW="5435280" imgH="457200" progId="Equation.DSMT4">
                    <p:embed/>
                  </p:oleObj>
                </mc:Choice>
                <mc:Fallback>
                  <p:oleObj name="Equation" r:id="rId7" imgW="5435280" imgH="457200" progId="Equation.DSMT4">
                    <p:embed/>
                    <p:pic>
                      <p:nvPicPr>
                        <p:cNvPr id="2" name="Объект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562" y="2017184"/>
                          <a:ext cx="6424464" cy="5400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596533"/>
                </p:ext>
              </p:extLst>
            </p:nvPr>
          </p:nvGraphicFramePr>
          <p:xfrm>
            <a:off x="3502583" y="2557245"/>
            <a:ext cx="2030142" cy="734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9" imgW="1307880" imgH="520560" progId="Equation.DSMT4">
                    <p:embed/>
                  </p:oleObj>
                </mc:Choice>
                <mc:Fallback>
                  <p:oleObj name="Equation" r:id="rId9" imgW="1307880" imgH="520560" progId="Equation.DSMT4">
                    <p:embed/>
                    <p:pic>
                      <p:nvPicPr>
                        <p:cNvPr id="5" name="Объект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2583" y="2557245"/>
                          <a:ext cx="2030142" cy="7345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F7A8BC6B-0F75-426C-AEF9-450DD5325068}"/>
                </a:ext>
              </a:extLst>
            </p:cNvPr>
            <p:cNvSpPr/>
            <p:nvPr/>
          </p:nvSpPr>
          <p:spPr>
            <a:xfrm>
              <a:off x="1152827" y="1508501"/>
              <a:ext cx="39725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38138" algn="just"/>
              <a:r>
                <a:rPr lang="ru-RU" dirty="0">
                  <a:solidFill>
                    <a:srgbClr val="0B790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для конструктивных показателей: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3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56C368-6170-42A0-8D26-BCD8343C6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2816"/>
            <a:ext cx="8186598" cy="24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35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23CE7FB-5473-491D-B36E-D7180597C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49" y="1484784"/>
            <a:ext cx="859230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575EB7A-3EBE-46C2-AAAE-E62B3504BA91}"/>
              </a:ext>
            </a:extLst>
          </p:cNvPr>
          <p:cNvSpPr/>
          <p:nvPr/>
        </p:nvSpPr>
        <p:spPr bwMode="auto">
          <a:xfrm>
            <a:off x="1835696" y="1052736"/>
            <a:ext cx="5904656" cy="122413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BE9A4AE-228B-4323-A5CB-152FCD3C5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1124743"/>
            <a:ext cx="94283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Group 1">
            <a:extLst>
              <a:ext uri="{FF2B5EF4-FFF2-40B4-BE49-F238E27FC236}">
                <a16:creationId xmlns:a16="http://schemas.microsoft.com/office/drawing/2014/main" id="{C6C191EB-8119-4AE3-A6CD-84E275907A20}"/>
              </a:ext>
            </a:extLst>
          </p:cNvPr>
          <p:cNvGrpSpPr>
            <a:grpSpLocks/>
          </p:cNvGrpSpPr>
          <p:nvPr/>
        </p:nvGrpSpPr>
        <p:grpSpPr bwMode="auto">
          <a:xfrm>
            <a:off x="467544" y="620688"/>
            <a:ext cx="8368536" cy="5307740"/>
            <a:chOff x="1416" y="10718"/>
            <a:chExt cx="9651" cy="434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A33D15-3A16-46B8-9D15-AA9F00474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10718"/>
              <a:ext cx="9618" cy="69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Законодательство Российской Федерации, регулирующее </a:t>
              </a:r>
              <a:br>
                <a:rPr kumimoji="0" lang="ru-RU" altLang="ru-RU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ru-RU" altLang="ru-RU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обеспечение экономических интересов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10AA93B3-AABE-4E53-BB80-F2B672320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" y="11964"/>
              <a:ext cx="8874" cy="1176"/>
            </a:xfrm>
            <a:prstGeom prst="roundRect">
              <a:avLst>
                <a:gd name="adj" fmla="val 8495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Федеральное: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а) Конституция Российской Федерации;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б) законы Российской Федерации;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в) подзаконные нормативные правовые акты Российской Федерации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7">
              <a:extLst>
                <a:ext uri="{FF2B5EF4-FFF2-40B4-BE49-F238E27FC236}">
                  <a16:creationId xmlns:a16="http://schemas.microsoft.com/office/drawing/2014/main" id="{4D762E02-2A11-4E23-9566-42CAD6A67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" y="13465"/>
              <a:ext cx="8874" cy="67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Региональное: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Законодательство субъектов Российской Федерации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6">
              <a:extLst>
                <a:ext uri="{FF2B5EF4-FFF2-40B4-BE49-F238E27FC236}">
                  <a16:creationId xmlns:a16="http://schemas.microsoft.com/office/drawing/2014/main" id="{4EAEEB60-EC85-44D2-B04F-047ABDC71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14643"/>
              <a:ext cx="8874" cy="4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Нормативные правовые акты органов местного самоуправления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5">
              <a:extLst>
                <a:ext uri="{FF2B5EF4-FFF2-40B4-BE49-F238E27FC236}">
                  <a16:creationId xmlns:a16="http://schemas.microsoft.com/office/drawing/2014/main" id="{3A67760C-F700-41CC-80FB-28A8FBDE5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4" y="11411"/>
              <a:ext cx="0" cy="34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4">
              <a:extLst>
                <a:ext uri="{FF2B5EF4-FFF2-40B4-BE49-F238E27FC236}">
                  <a16:creationId xmlns:a16="http://schemas.microsoft.com/office/drawing/2014/main" id="{72A5DB92-B632-44F0-8D29-A52F0FF47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4851"/>
              <a:ext cx="744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046F4397-EDED-4824-B2BD-B62F2DE5A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5" y="13794"/>
              <a:ext cx="744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2">
              <a:extLst>
                <a:ext uri="{FF2B5EF4-FFF2-40B4-BE49-F238E27FC236}">
                  <a16:creationId xmlns:a16="http://schemas.microsoft.com/office/drawing/2014/main" id="{98109589-7DE1-4973-8860-201E1AE5C0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12543"/>
              <a:ext cx="744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8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1F950A-6F93-4DC6-A8F9-7197C57806E2}"/>
              </a:ext>
            </a:extLst>
          </p:cNvPr>
          <p:cNvSpPr/>
          <p:nvPr/>
        </p:nvSpPr>
        <p:spPr>
          <a:xfrm>
            <a:off x="233518" y="1484784"/>
            <a:ext cx="8676964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защищенности интересов коммерческого банка: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правовая защищенность интеллектуальной собственности;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социальная защищенность работников банка;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защищенность от недобросовестной конкуренции;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защищенность активов банка;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защищенность информационной среды и данных о финансовой деятельности банка.</a:t>
            </a:r>
          </a:p>
        </p:txBody>
      </p:sp>
    </p:spTree>
    <p:extLst>
      <p:ext uri="{BB962C8B-B14F-4D97-AF65-F5344CB8AC3E}">
        <p14:creationId xmlns:p14="http://schemas.microsoft.com/office/powerpoint/2010/main" val="24893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10B2AD-FA60-4A3A-BB62-39D4D07CE894}"/>
              </a:ext>
            </a:extLst>
          </p:cNvPr>
          <p:cNvSpPr/>
          <p:nvPr/>
        </p:nvSpPr>
        <p:spPr>
          <a:xfrm>
            <a:off x="194240" y="1196752"/>
            <a:ext cx="8755519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Задачи обеспечения экономической безопасности коммерческого банка: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выявление реальных и прогнозирование потенциальных рисков и угроз;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определение способов ослабления или нейтрализации рисков и угроз;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нахождение финансовых источников для обеспечения экономической безопасности банка;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тесное взаимодействие руководства с правоохранительными и контрольными органами в целях предотвращения и пресечения правонарушений, направленных против интересов банка;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создание собственной, соответствующей рискам и угрозам, службы безопасности банка.</a:t>
            </a:r>
          </a:p>
        </p:txBody>
      </p:sp>
    </p:spTree>
    <p:extLst>
      <p:ext uri="{BB962C8B-B14F-4D97-AF65-F5344CB8AC3E}">
        <p14:creationId xmlns:p14="http://schemas.microsoft.com/office/powerpoint/2010/main" val="230069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121236-9BB7-4B36-BEE6-E36D996E6753}"/>
              </a:ext>
            </a:extLst>
          </p:cNvPr>
          <p:cNvSpPr/>
          <p:nvPr/>
        </p:nvSpPr>
        <p:spPr>
          <a:xfrm>
            <a:off x="503548" y="548680"/>
            <a:ext cx="8136904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Под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системой раннего предупреждения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понимают особую информационную систему, благодаря которой руководство организации получает сведения о потенциальных опасностях, грозящих из внешней среды и/или внутренней среды, с тем, чтобы своевременно и целенаправленно реагировать на угрозы соответствующими мероприятиями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D475E8-DD19-47B3-A1D1-C7E6917CFE15}"/>
              </a:ext>
            </a:extLst>
          </p:cNvPr>
          <p:cNvSpPr/>
          <p:nvPr/>
        </p:nvSpPr>
        <p:spPr>
          <a:xfrm>
            <a:off x="503548" y="3068960"/>
            <a:ext cx="8136904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Виды систем раннего предупреждения: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1) ориентированная на внутренние процессы банка и направленная на предварительную оценку кризисных состояний производства продукции;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2) ориентированная на процессы, происходящие во внешней среде и направленная на прогнозирование рисков угроз со стороны государства, конкурентов, контрагентов и др.</a:t>
            </a:r>
          </a:p>
        </p:txBody>
      </p:sp>
    </p:spTree>
    <p:extLst>
      <p:ext uri="{BB962C8B-B14F-4D97-AF65-F5344CB8AC3E}">
        <p14:creationId xmlns:p14="http://schemas.microsoft.com/office/powerpoint/2010/main" val="318972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AB8D8D-3B89-4976-87FC-3B027E72DDE7}"/>
              </a:ext>
            </a:extLst>
          </p:cNvPr>
          <p:cNvSpPr/>
          <p:nvPr/>
        </p:nvSpPr>
        <p:spPr>
          <a:xfrm>
            <a:off x="215516" y="908720"/>
            <a:ext cx="8712968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Этапы создания системы раннего предупреждения :</a:t>
            </a:r>
          </a:p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1. Анализ истории развития банка с целью выявления опасных зон в финансовой деятельности.</a:t>
            </a:r>
          </a:p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2. Выбор показателей (индикаторов), для постоянного мониторинга событий деятельности и установление их пороговых значений.</a:t>
            </a:r>
          </a:p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3. Выделение зон экономической безопасности на основе значений показателей.</a:t>
            </a:r>
          </a:p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4. Расчет значений показателей (индикаторов) в отчетных периодах.</a:t>
            </a:r>
          </a:p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5. Определение зоны экономической безопасности банка в отчетном периоде.</a:t>
            </a:r>
          </a:p>
        </p:txBody>
      </p:sp>
    </p:spTree>
    <p:extLst>
      <p:ext uri="{BB962C8B-B14F-4D97-AF65-F5344CB8AC3E}">
        <p14:creationId xmlns:p14="http://schemas.microsoft.com/office/powerpoint/2010/main" val="30828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E1A9A2-F75D-4AE4-906C-7F8CE163FE4A}"/>
              </a:ext>
            </a:extLst>
          </p:cNvPr>
          <p:cNvSpPr/>
          <p:nvPr/>
        </p:nvSpPr>
        <p:spPr>
          <a:xfrm>
            <a:off x="179512" y="476672"/>
            <a:ext cx="8784976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Процесс разработки планов с учетом выполнения задач экономической безопасности может выглядеть следующим образом: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анализ выполнения плановых заданий развития банка за прошедший календарный год, определение резервов эффективности;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обоснование целей и задач развития банка в перспективном периоде с учетом возможных рисков и угроз;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определение пороговых значений основных показателей (индикаторов) хозяйственной деятельности;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согласование планов с подразделениями банка и доведения до них контрольных цифр;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оперативный контроль за достижением пороговых значений показателей (индикаторов) и оценка вклада отдельных структурных подразделений в общее выполнение плана.</a:t>
            </a:r>
          </a:p>
        </p:txBody>
      </p:sp>
    </p:spTree>
    <p:extLst>
      <p:ext uri="{BB962C8B-B14F-4D97-AF65-F5344CB8AC3E}">
        <p14:creationId xmlns:p14="http://schemas.microsoft.com/office/powerpoint/2010/main" val="18713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C1B8AA-CAC6-43CC-BA49-BE6939FF87C2}"/>
              </a:ext>
            </a:extLst>
          </p:cNvPr>
          <p:cNvSpPr/>
          <p:nvPr/>
        </p:nvSpPr>
        <p:spPr>
          <a:xfrm>
            <a:off x="287524" y="116632"/>
            <a:ext cx="8568952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Принцип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превентивности мер предупреждения рисков и угроз экономической безопасности банка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направлен на выполнение совокупности взаимосвязанных мероприятий: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оперативный контроль за выполнением плановых заданий, выявление отклонений от плана и причин, повлекших отклонения;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укрепление трудовой дисциплины и разработка мер по повышению производительности труда;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повышение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ресурсоотдачи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и оборачиваемости оборотных средств;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совершенствование технологии производства на основе инновационных решений;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охрана активов: объектов, денег, материальных ценностей, коммуникаций, оборудования, грузов, персонала;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совершенствование бухгалтерского учета и защита данных;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расширение клиентской базы банка;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распознавание симптомов кризисных состояний.</a:t>
            </a:r>
          </a:p>
        </p:txBody>
      </p:sp>
    </p:spTree>
    <p:extLst>
      <p:ext uri="{BB962C8B-B14F-4D97-AF65-F5344CB8AC3E}">
        <p14:creationId xmlns:p14="http://schemas.microsoft.com/office/powerpoint/2010/main" val="12723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1651</Words>
  <Application>Microsoft Office PowerPoint</Application>
  <PresentationFormat>Экран (4:3)</PresentationFormat>
  <Paragraphs>178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Symbol</vt:lpstr>
      <vt:lpstr>Times New Roman</vt:lpstr>
      <vt:lpstr>Оформление по умолчанию</vt:lpstr>
      <vt:lpstr>Document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</cp:lastModifiedBy>
  <cp:revision>177</cp:revision>
  <dcterms:created xsi:type="dcterms:W3CDTF">2004-02-20T08:27:47Z</dcterms:created>
  <dcterms:modified xsi:type="dcterms:W3CDTF">2022-09-09T11:08:55Z</dcterms:modified>
</cp:coreProperties>
</file>